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3"/>
  </p:notesMasterIdLst>
  <p:handoutMasterIdLst>
    <p:handoutMasterId r:id="rId4"/>
  </p:handoutMasterIdLst>
  <p:sldIdLst>
    <p:sldId id="256" r:id="rId2"/>
  </p:sldIdLst>
  <p:sldSz cx="39776400" cy="31089600"/>
  <p:notesSz cx="44472225" cy="32100838"/>
  <p:kinsoku lang="ja-JP" invalStChars="、。，．・：；？！゛゜ヽヾゝゞ々ー’”）〕］｝〉》」』】°‰′″℃￠％ぁぃぅぇぉっゃゅょゎァィゥェォッャュョヮヵヶ!%),.:;?]}｡｣､･ｧｨｩｪｫｬｭｮｯｰﾞﾟ" invalEndChars="‘“（〔［｛〈《「『【￥＄$([\{｢￡"/>
  <p:defaultTextStyle>
    <a:defPPr>
      <a:defRPr lang="en-US"/>
    </a:defPPr>
    <a:lvl1pPr algn="just" rtl="0" eaLnBrk="0" fontAlgn="base" hangingPunct="0">
      <a:spcBef>
        <a:spcPct val="50000"/>
      </a:spcBef>
      <a:spcAft>
        <a:spcPct val="0"/>
      </a:spcAft>
      <a:defRPr sz="2800" kern="1200">
        <a:solidFill>
          <a:schemeClr val="tx1"/>
        </a:solidFill>
        <a:latin typeface="Helvetica" charset="0"/>
        <a:ea typeface="+mn-ea"/>
        <a:cs typeface="+mn-cs"/>
      </a:defRPr>
    </a:lvl1pPr>
    <a:lvl2pPr marL="457200" algn="just" rtl="0" eaLnBrk="0" fontAlgn="base" hangingPunct="0">
      <a:spcBef>
        <a:spcPct val="50000"/>
      </a:spcBef>
      <a:spcAft>
        <a:spcPct val="0"/>
      </a:spcAft>
      <a:defRPr sz="2800" kern="1200">
        <a:solidFill>
          <a:schemeClr val="tx1"/>
        </a:solidFill>
        <a:latin typeface="Helvetica" charset="0"/>
        <a:ea typeface="+mn-ea"/>
        <a:cs typeface="+mn-cs"/>
      </a:defRPr>
    </a:lvl2pPr>
    <a:lvl3pPr marL="914400" algn="just" rtl="0" eaLnBrk="0" fontAlgn="base" hangingPunct="0">
      <a:spcBef>
        <a:spcPct val="50000"/>
      </a:spcBef>
      <a:spcAft>
        <a:spcPct val="0"/>
      </a:spcAft>
      <a:defRPr sz="2800" kern="1200">
        <a:solidFill>
          <a:schemeClr val="tx1"/>
        </a:solidFill>
        <a:latin typeface="Helvetica" charset="0"/>
        <a:ea typeface="+mn-ea"/>
        <a:cs typeface="+mn-cs"/>
      </a:defRPr>
    </a:lvl3pPr>
    <a:lvl4pPr marL="1371600" algn="just" rtl="0" eaLnBrk="0" fontAlgn="base" hangingPunct="0">
      <a:spcBef>
        <a:spcPct val="50000"/>
      </a:spcBef>
      <a:spcAft>
        <a:spcPct val="0"/>
      </a:spcAft>
      <a:defRPr sz="2800" kern="1200">
        <a:solidFill>
          <a:schemeClr val="tx1"/>
        </a:solidFill>
        <a:latin typeface="Helvetica" charset="0"/>
        <a:ea typeface="+mn-ea"/>
        <a:cs typeface="+mn-cs"/>
      </a:defRPr>
    </a:lvl4pPr>
    <a:lvl5pPr marL="1828800" algn="just" rtl="0" eaLnBrk="0" fontAlgn="base" hangingPunct="0">
      <a:spcBef>
        <a:spcPct val="50000"/>
      </a:spcBef>
      <a:spcAft>
        <a:spcPct val="0"/>
      </a:spcAft>
      <a:defRPr sz="2800" kern="1200">
        <a:solidFill>
          <a:schemeClr val="tx1"/>
        </a:solidFill>
        <a:latin typeface="Helvetica" charset="0"/>
        <a:ea typeface="+mn-ea"/>
        <a:cs typeface="+mn-cs"/>
      </a:defRPr>
    </a:lvl5pPr>
    <a:lvl6pPr marL="2286000" algn="l" defTabSz="914400" rtl="0" eaLnBrk="1" latinLnBrk="0" hangingPunct="1">
      <a:defRPr sz="2800" kern="1200">
        <a:solidFill>
          <a:schemeClr val="tx1"/>
        </a:solidFill>
        <a:latin typeface="Helvetica" charset="0"/>
        <a:ea typeface="+mn-ea"/>
        <a:cs typeface="+mn-cs"/>
      </a:defRPr>
    </a:lvl6pPr>
    <a:lvl7pPr marL="2743200" algn="l" defTabSz="914400" rtl="0" eaLnBrk="1" latinLnBrk="0" hangingPunct="1">
      <a:defRPr sz="2800" kern="1200">
        <a:solidFill>
          <a:schemeClr val="tx1"/>
        </a:solidFill>
        <a:latin typeface="Helvetica" charset="0"/>
        <a:ea typeface="+mn-ea"/>
        <a:cs typeface="+mn-cs"/>
      </a:defRPr>
    </a:lvl7pPr>
    <a:lvl8pPr marL="3200400" algn="l" defTabSz="914400" rtl="0" eaLnBrk="1" latinLnBrk="0" hangingPunct="1">
      <a:defRPr sz="2800" kern="1200">
        <a:solidFill>
          <a:schemeClr val="tx1"/>
        </a:solidFill>
        <a:latin typeface="Helvetica" charset="0"/>
        <a:ea typeface="+mn-ea"/>
        <a:cs typeface="+mn-cs"/>
      </a:defRPr>
    </a:lvl8pPr>
    <a:lvl9pPr marL="3657600" algn="l" defTabSz="914400" rtl="0" eaLnBrk="1" latinLnBrk="0" hangingPunct="1">
      <a:defRPr sz="2800" kern="1200">
        <a:solidFill>
          <a:schemeClr val="tx1"/>
        </a:solidFill>
        <a:latin typeface="Helvetica" charset="0"/>
        <a:ea typeface="+mn-ea"/>
        <a:cs typeface="+mn-cs"/>
      </a:defRPr>
    </a:lvl9pPr>
  </p:defaultTextStyle>
  <p:extLst>
    <p:ext uri="{EFAFB233-063F-42B5-8137-9DF3F51BA10A}">
      <p15:sldGuideLst xmlns:p15="http://schemas.microsoft.com/office/powerpoint/2012/main">
        <p15:guide id="1" orient="horz" pos="9792">
          <p15:clr>
            <a:srgbClr val="A4A3A4"/>
          </p15:clr>
        </p15:guide>
        <p15:guide id="2" pos="125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213"/>
    <a:srgbClr val="0E6711"/>
    <a:srgbClr val="138615"/>
    <a:srgbClr val="6EB298"/>
    <a:srgbClr val="D6A300"/>
    <a:srgbClr val="FAFD00"/>
    <a:srgbClr val="1500FE"/>
    <a:srgbClr val="FFFFFF"/>
    <a:srgbClr val="1F0AFE"/>
    <a:srgbClr val="1607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288" autoAdjust="0"/>
    <p:restoredTop sz="96768" autoAdjust="0"/>
  </p:normalViewPr>
  <p:slideViewPr>
    <p:cSldViewPr>
      <p:cViewPr varScale="1">
        <p:scale>
          <a:sx n="26" d="100"/>
          <a:sy n="26" d="100"/>
        </p:scale>
        <p:origin x="2256" y="162"/>
      </p:cViewPr>
      <p:guideLst>
        <p:guide orient="horz" pos="9792"/>
        <p:guide pos="125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609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5929447" y="15247408"/>
            <a:ext cx="32613334" cy="14446358"/>
          </a:xfrm>
          <a:prstGeom prst="rect">
            <a:avLst/>
          </a:prstGeom>
          <a:noFill/>
          <a:ln w="12700">
            <a:noFill/>
            <a:miter lim="800000"/>
            <a:headEnd/>
            <a:tailEnd/>
          </a:ln>
          <a:effectLst/>
        </p:spPr>
        <p:txBody>
          <a:bodyPr vert="horz" wrap="square" lIns="405003" tIns="201152" rIns="405003" bIns="20115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5" name="Rectangle 3"/>
          <p:cNvSpPr>
            <a:spLocks noGrp="1" noRot="1" noChangeAspect="1" noChangeArrowheads="1" noTextEdit="1"/>
          </p:cNvSpPr>
          <p:nvPr>
            <p:ph type="sldImg" idx="2"/>
          </p:nvPr>
        </p:nvSpPr>
        <p:spPr bwMode="auto">
          <a:xfrm>
            <a:off x="13557250" y="1651000"/>
            <a:ext cx="17359313" cy="13568363"/>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380833897"/>
      </p:ext>
    </p:extLst>
  </p:cSld>
  <p:clrMap bg1="lt1" tx1="dk1" bg2="lt2" tx2="dk2" accent1="accent1" accent2="accent2" accent3="accent3" accent4="accent4" accent5="accent5" accent6="accent6" hlink="hlink" folHlink="folHlink"/>
  <p:notesStyle>
    <a:lvl1pPr algn="l" defTabSz="4675188" rtl="0" eaLnBrk="0" fontAlgn="base" hangingPunct="0">
      <a:spcBef>
        <a:spcPct val="30000"/>
      </a:spcBef>
      <a:spcAft>
        <a:spcPct val="0"/>
      </a:spcAft>
      <a:defRPr sz="6000" kern="1200">
        <a:solidFill>
          <a:schemeClr val="tx1"/>
        </a:solidFill>
        <a:latin typeface="Times New Roman" pitchFamily="18" charset="0"/>
        <a:ea typeface="+mn-ea"/>
        <a:cs typeface="+mn-cs"/>
      </a:defRPr>
    </a:lvl1pPr>
    <a:lvl2pPr marL="2339975" algn="l" defTabSz="4675188" rtl="0" eaLnBrk="0" fontAlgn="base" hangingPunct="0">
      <a:spcBef>
        <a:spcPct val="30000"/>
      </a:spcBef>
      <a:spcAft>
        <a:spcPct val="0"/>
      </a:spcAft>
      <a:defRPr sz="6000" kern="1200">
        <a:solidFill>
          <a:schemeClr val="tx1"/>
        </a:solidFill>
        <a:latin typeface="Times New Roman" pitchFamily="18" charset="0"/>
        <a:ea typeface="+mn-ea"/>
        <a:cs typeface="+mn-cs"/>
      </a:defRPr>
    </a:lvl2pPr>
    <a:lvl3pPr marL="4675188" algn="l" defTabSz="4675188" rtl="0" eaLnBrk="0" fontAlgn="base" hangingPunct="0">
      <a:spcBef>
        <a:spcPct val="30000"/>
      </a:spcBef>
      <a:spcAft>
        <a:spcPct val="0"/>
      </a:spcAft>
      <a:defRPr sz="6000" kern="1200">
        <a:solidFill>
          <a:schemeClr val="tx1"/>
        </a:solidFill>
        <a:latin typeface="Times New Roman" pitchFamily="18" charset="0"/>
        <a:ea typeface="+mn-ea"/>
        <a:cs typeface="+mn-cs"/>
      </a:defRPr>
    </a:lvl3pPr>
    <a:lvl4pPr marL="7015163" algn="l" defTabSz="4675188" rtl="0" eaLnBrk="0" fontAlgn="base" hangingPunct="0">
      <a:spcBef>
        <a:spcPct val="30000"/>
      </a:spcBef>
      <a:spcAft>
        <a:spcPct val="0"/>
      </a:spcAft>
      <a:defRPr sz="6000" kern="1200">
        <a:solidFill>
          <a:schemeClr val="tx1"/>
        </a:solidFill>
        <a:latin typeface="Times New Roman" pitchFamily="18" charset="0"/>
        <a:ea typeface="+mn-ea"/>
        <a:cs typeface="+mn-cs"/>
      </a:defRPr>
    </a:lvl4pPr>
    <a:lvl5pPr marL="9353550" algn="l" defTabSz="4675188" rtl="0" eaLnBrk="0" fontAlgn="base" hangingPunct="0">
      <a:spcBef>
        <a:spcPct val="30000"/>
      </a:spcBef>
      <a:spcAft>
        <a:spcPct val="0"/>
      </a:spcAft>
      <a:defRPr sz="60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a:noFill/>
          <a:ln w="9525"/>
        </p:spPr>
        <p:txBody>
          <a:bodyPr/>
          <a:lstStyle/>
          <a:p>
            <a:pPr defTabSz="3986580"/>
            <a:endParaRPr lang="en-US" dirty="0" smtClean="0"/>
          </a:p>
        </p:txBody>
      </p:sp>
      <p:sp>
        <p:nvSpPr>
          <p:cNvPr id="4099" name="Rectangle 3"/>
          <p:cNvSpPr>
            <a:spLocks noGrp="1" noRot="1" noChangeAspect="1" noChangeArrowheads="1" noTextEdit="1"/>
          </p:cNvSpPr>
          <p:nvPr>
            <p:ph type="sldImg"/>
          </p:nvPr>
        </p:nvSpPr>
        <p:spPr>
          <a:xfrm>
            <a:off x="13557250" y="1651000"/>
            <a:ext cx="17359313" cy="13568363"/>
          </a:xfrm>
          <a:ln cap="flat"/>
        </p:spPr>
      </p:sp>
    </p:spTree>
    <p:extLst>
      <p:ext uri="{BB962C8B-B14F-4D97-AF65-F5344CB8AC3E}">
        <p14:creationId xmlns:p14="http://schemas.microsoft.com/office/powerpoint/2010/main" val="1398225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83806" y="9658352"/>
            <a:ext cx="33808789" cy="6664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5966173" y="17618075"/>
            <a:ext cx="27844055" cy="79438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341837" y="2763838"/>
            <a:ext cx="8452197" cy="2487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82368" y="2763838"/>
            <a:ext cx="25221356" cy="2487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42059" y="19978690"/>
            <a:ext cx="33810229" cy="617378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142059" y="13177838"/>
            <a:ext cx="33810229" cy="68008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82367" y="8980488"/>
            <a:ext cx="16836777" cy="1865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9957256" y="8980488"/>
            <a:ext cx="16836778" cy="1865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8245" y="1244600"/>
            <a:ext cx="35799911" cy="518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88245" y="6959602"/>
            <a:ext cx="17574816" cy="29003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88245" y="9859963"/>
            <a:ext cx="17574816" cy="17911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206148" y="6959602"/>
            <a:ext cx="17582009" cy="29003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0206148" y="9859963"/>
            <a:ext cx="17582009" cy="17911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8245" y="1238252"/>
            <a:ext cx="13086159" cy="52673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5552043" y="1238252"/>
            <a:ext cx="22236113" cy="26533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988245" y="6505575"/>
            <a:ext cx="13086159" cy="21266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6164" y="21763040"/>
            <a:ext cx="23866128" cy="25685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7796164" y="2778127"/>
            <a:ext cx="23866128" cy="186531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7796164" y="24331613"/>
            <a:ext cx="23866128" cy="36496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982368" y="2763838"/>
            <a:ext cx="33811666" cy="5181600"/>
          </a:xfrm>
          <a:prstGeom prst="rect">
            <a:avLst/>
          </a:prstGeom>
          <a:noFill/>
          <a:ln w="12700">
            <a:noFill/>
            <a:miter lim="800000"/>
            <a:headEnd/>
            <a:tailEnd/>
          </a:ln>
        </p:spPr>
        <p:txBody>
          <a:bodyPr vert="horz" wrap="square" lIns="441325" tIns="220662" rIns="441325" bIns="220662"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2982368" y="8980488"/>
            <a:ext cx="33811666" cy="18654712"/>
          </a:xfrm>
          <a:prstGeom prst="rect">
            <a:avLst/>
          </a:prstGeom>
          <a:noFill/>
          <a:ln w="12700">
            <a:noFill/>
            <a:miter lim="800000"/>
            <a:headEnd/>
            <a:tailEnd/>
          </a:ln>
        </p:spPr>
        <p:txBody>
          <a:bodyPr vert="horz" wrap="square" lIns="441325" tIns="220662" rIns="441325" bIns="220662" numCol="1" anchor="t" anchorCtr="0" compatLnSpc="1">
            <a:prstTxWarp prst="textNoShape">
              <a:avLst/>
            </a:prstTxWarp>
          </a:bodyPr>
          <a:lstStyle/>
          <a:p>
            <a:pPr lvl="0"/>
            <a:r>
              <a:rPr lang="en-US" smtClean="0"/>
              <a:t>Click to edit Master text styles		the next one		</a:t>
            </a:r>
          </a:p>
          <a:p>
            <a:pPr lvl="0"/>
            <a:r>
              <a:rPr lang="en-US" smtClean="0"/>
              <a:t>		m		m		m		m									</a:t>
            </a:r>
          </a:p>
          <a:p>
            <a:pPr lvl="0"/>
            <a:r>
              <a:rPr lang="en-US" smtClean="0"/>
              <a:t>									</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438" rtl="0" eaLnBrk="0" fontAlgn="base" hangingPunct="0">
        <a:spcBef>
          <a:spcPct val="0"/>
        </a:spcBef>
        <a:spcAft>
          <a:spcPct val="0"/>
        </a:spcAft>
        <a:defRPr sz="21100">
          <a:solidFill>
            <a:schemeClr val="tx2"/>
          </a:solidFill>
          <a:latin typeface="+mj-lt"/>
          <a:ea typeface="+mj-ea"/>
          <a:cs typeface="+mj-cs"/>
        </a:defRPr>
      </a:lvl1pPr>
      <a:lvl2pPr algn="ctr" defTabSz="4389438" rtl="0" eaLnBrk="0" fontAlgn="base" hangingPunct="0">
        <a:spcBef>
          <a:spcPct val="0"/>
        </a:spcBef>
        <a:spcAft>
          <a:spcPct val="0"/>
        </a:spcAft>
        <a:defRPr sz="21100">
          <a:solidFill>
            <a:schemeClr val="tx2"/>
          </a:solidFill>
          <a:latin typeface="Times New Roman" pitchFamily="18" charset="0"/>
        </a:defRPr>
      </a:lvl2pPr>
      <a:lvl3pPr algn="ctr" defTabSz="4389438" rtl="0" eaLnBrk="0" fontAlgn="base" hangingPunct="0">
        <a:spcBef>
          <a:spcPct val="0"/>
        </a:spcBef>
        <a:spcAft>
          <a:spcPct val="0"/>
        </a:spcAft>
        <a:defRPr sz="21100">
          <a:solidFill>
            <a:schemeClr val="tx2"/>
          </a:solidFill>
          <a:latin typeface="Times New Roman" pitchFamily="18" charset="0"/>
        </a:defRPr>
      </a:lvl3pPr>
      <a:lvl4pPr algn="ctr" defTabSz="4389438" rtl="0" eaLnBrk="0" fontAlgn="base" hangingPunct="0">
        <a:spcBef>
          <a:spcPct val="0"/>
        </a:spcBef>
        <a:spcAft>
          <a:spcPct val="0"/>
        </a:spcAft>
        <a:defRPr sz="21100">
          <a:solidFill>
            <a:schemeClr val="tx2"/>
          </a:solidFill>
          <a:latin typeface="Times New Roman" pitchFamily="18" charset="0"/>
        </a:defRPr>
      </a:lvl4pPr>
      <a:lvl5pPr algn="ctr" defTabSz="4389438" rtl="0" eaLnBrk="0" fontAlgn="base" hangingPunct="0">
        <a:spcBef>
          <a:spcPct val="0"/>
        </a:spcBef>
        <a:spcAft>
          <a:spcPct val="0"/>
        </a:spcAft>
        <a:defRPr sz="21100">
          <a:solidFill>
            <a:schemeClr val="tx2"/>
          </a:solidFill>
          <a:latin typeface="Times New Roman" pitchFamily="18" charset="0"/>
        </a:defRPr>
      </a:lvl5pPr>
      <a:lvl6pPr marL="457200" algn="ctr" defTabSz="4389438" rtl="0" eaLnBrk="0" fontAlgn="base" hangingPunct="0">
        <a:spcBef>
          <a:spcPct val="0"/>
        </a:spcBef>
        <a:spcAft>
          <a:spcPct val="0"/>
        </a:spcAft>
        <a:defRPr sz="21100">
          <a:solidFill>
            <a:schemeClr val="tx2"/>
          </a:solidFill>
          <a:latin typeface="Times New Roman" pitchFamily="18" charset="0"/>
        </a:defRPr>
      </a:lvl6pPr>
      <a:lvl7pPr marL="914400" algn="ctr" defTabSz="4389438" rtl="0" eaLnBrk="0" fontAlgn="base" hangingPunct="0">
        <a:spcBef>
          <a:spcPct val="0"/>
        </a:spcBef>
        <a:spcAft>
          <a:spcPct val="0"/>
        </a:spcAft>
        <a:defRPr sz="21100">
          <a:solidFill>
            <a:schemeClr val="tx2"/>
          </a:solidFill>
          <a:latin typeface="Times New Roman" pitchFamily="18" charset="0"/>
        </a:defRPr>
      </a:lvl7pPr>
      <a:lvl8pPr marL="1371600" algn="ctr" defTabSz="4389438" rtl="0" eaLnBrk="0" fontAlgn="base" hangingPunct="0">
        <a:spcBef>
          <a:spcPct val="0"/>
        </a:spcBef>
        <a:spcAft>
          <a:spcPct val="0"/>
        </a:spcAft>
        <a:defRPr sz="21100">
          <a:solidFill>
            <a:schemeClr val="tx2"/>
          </a:solidFill>
          <a:latin typeface="Times New Roman" pitchFamily="18" charset="0"/>
        </a:defRPr>
      </a:lvl8pPr>
      <a:lvl9pPr marL="1828800" algn="ctr" defTabSz="4389438" rtl="0" eaLnBrk="0" fontAlgn="base" hangingPunct="0">
        <a:spcBef>
          <a:spcPct val="0"/>
        </a:spcBef>
        <a:spcAft>
          <a:spcPct val="0"/>
        </a:spcAft>
        <a:defRPr sz="21100">
          <a:solidFill>
            <a:schemeClr val="tx2"/>
          </a:solidFill>
          <a:latin typeface="Times New Roman" pitchFamily="18" charset="0"/>
        </a:defRPr>
      </a:lvl9pPr>
    </p:titleStyle>
    <p:bodyStyle>
      <a:lvl1pPr marL="1646238" indent="-1646238" algn="l" defTabSz="4389438" rtl="0" eaLnBrk="0" fontAlgn="base" hangingPunct="0">
        <a:spcBef>
          <a:spcPct val="20000"/>
        </a:spcBef>
        <a:spcAft>
          <a:spcPct val="0"/>
        </a:spcAft>
        <a:defRPr sz="5400">
          <a:solidFill>
            <a:schemeClr val="tx1"/>
          </a:solidFill>
          <a:latin typeface="+mn-lt"/>
          <a:ea typeface="+mn-ea"/>
          <a:cs typeface="+mn-cs"/>
        </a:defRPr>
      </a:lvl1pPr>
      <a:lvl2pPr marL="3565525" indent="-1371600" algn="l" defTabSz="4389438" rtl="0" eaLnBrk="0" fontAlgn="base" hangingPunct="0">
        <a:spcBef>
          <a:spcPct val="20000"/>
        </a:spcBef>
        <a:spcAft>
          <a:spcPct val="0"/>
        </a:spcAft>
        <a:buSzPct val="100000"/>
        <a:buChar char="–"/>
        <a:defRPr sz="13400">
          <a:solidFill>
            <a:schemeClr val="tx1"/>
          </a:solidFill>
          <a:latin typeface="+mn-lt"/>
        </a:defRPr>
      </a:lvl2pPr>
      <a:lvl3pPr marL="5486400" indent="-1096963" algn="l" defTabSz="4389438" rtl="0" eaLnBrk="0" fontAlgn="base" hangingPunct="0">
        <a:spcBef>
          <a:spcPct val="20000"/>
        </a:spcBef>
        <a:spcAft>
          <a:spcPct val="0"/>
        </a:spcAft>
        <a:buSzPct val="100000"/>
        <a:buChar char="•"/>
        <a:defRPr sz="11500">
          <a:solidFill>
            <a:schemeClr val="tx1"/>
          </a:solidFill>
          <a:latin typeface="+mn-lt"/>
        </a:defRPr>
      </a:lvl3pPr>
      <a:lvl4pPr marL="7680325" indent="-1096963" algn="l" defTabSz="4389438" rtl="0" eaLnBrk="0" fontAlgn="base" hangingPunct="0">
        <a:spcBef>
          <a:spcPct val="20000"/>
        </a:spcBef>
        <a:spcAft>
          <a:spcPct val="0"/>
        </a:spcAft>
        <a:buSzPct val="100000"/>
        <a:buChar char="–"/>
        <a:defRPr sz="9600">
          <a:solidFill>
            <a:schemeClr val="tx1"/>
          </a:solidFill>
          <a:latin typeface="+mn-lt"/>
        </a:defRPr>
      </a:lvl4pPr>
      <a:lvl5pPr marL="9875838" indent="-1096963" algn="l" defTabSz="4389438" rtl="0" eaLnBrk="0" fontAlgn="base" hangingPunct="0">
        <a:spcBef>
          <a:spcPct val="20000"/>
        </a:spcBef>
        <a:spcAft>
          <a:spcPct val="0"/>
        </a:spcAft>
        <a:buSzPct val="100000"/>
        <a:buChar char="•"/>
        <a:defRPr sz="9600">
          <a:solidFill>
            <a:schemeClr val="tx1"/>
          </a:solidFill>
          <a:latin typeface="+mn-lt"/>
        </a:defRPr>
      </a:lvl5pPr>
      <a:lvl6pPr marL="10333038" indent="-1096963" algn="l" defTabSz="4389438" rtl="0" eaLnBrk="0" fontAlgn="base" hangingPunct="0">
        <a:spcBef>
          <a:spcPct val="20000"/>
        </a:spcBef>
        <a:spcAft>
          <a:spcPct val="0"/>
        </a:spcAft>
        <a:buSzPct val="100000"/>
        <a:buChar char="•"/>
        <a:defRPr sz="9600">
          <a:solidFill>
            <a:schemeClr val="tx1"/>
          </a:solidFill>
          <a:latin typeface="+mn-lt"/>
        </a:defRPr>
      </a:lvl6pPr>
      <a:lvl7pPr marL="10790238" indent="-1096963" algn="l" defTabSz="4389438" rtl="0" eaLnBrk="0" fontAlgn="base" hangingPunct="0">
        <a:spcBef>
          <a:spcPct val="20000"/>
        </a:spcBef>
        <a:spcAft>
          <a:spcPct val="0"/>
        </a:spcAft>
        <a:buSzPct val="100000"/>
        <a:buChar char="•"/>
        <a:defRPr sz="9600">
          <a:solidFill>
            <a:schemeClr val="tx1"/>
          </a:solidFill>
          <a:latin typeface="+mn-lt"/>
        </a:defRPr>
      </a:lvl7pPr>
      <a:lvl8pPr marL="11247438" indent="-1096963" algn="l" defTabSz="4389438" rtl="0" eaLnBrk="0" fontAlgn="base" hangingPunct="0">
        <a:spcBef>
          <a:spcPct val="20000"/>
        </a:spcBef>
        <a:spcAft>
          <a:spcPct val="0"/>
        </a:spcAft>
        <a:buSzPct val="100000"/>
        <a:buChar char="•"/>
        <a:defRPr sz="9600">
          <a:solidFill>
            <a:schemeClr val="tx1"/>
          </a:solidFill>
          <a:latin typeface="+mn-lt"/>
        </a:defRPr>
      </a:lvl8pPr>
      <a:lvl9pPr marL="11704638" indent="-1096963" algn="l" defTabSz="4389438" rtl="0" eaLnBrk="0" fontAlgn="base" hangingPunct="0">
        <a:spcBef>
          <a:spcPct val="20000"/>
        </a:spcBef>
        <a:spcAft>
          <a:spcPct val="0"/>
        </a:spcAft>
        <a:buSzPct val="100000"/>
        <a:buChar char="•"/>
        <a:defRPr sz="9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emf"/><Relationship Id="rId3" Type="http://schemas.openxmlformats.org/officeDocument/2006/relationships/image" Target="../media/image1.png"/><Relationship Id="rId7" Type="http://schemas.openxmlformats.org/officeDocument/2006/relationships/image" Target="../media/image5.tiff"/><Relationship Id="rId12" Type="http://schemas.openxmlformats.org/officeDocument/2006/relationships/image" Target="../media/image10.tiff"/><Relationship Id="rId2" Type="http://schemas.openxmlformats.org/officeDocument/2006/relationships/notesSlide" Target="../notesSlides/notesSlide1.xml"/><Relationship Id="rId16"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9.tiff"/><Relationship Id="rId5" Type="http://schemas.openxmlformats.org/officeDocument/2006/relationships/image" Target="../media/image3.tiff"/><Relationship Id="rId15" Type="http://schemas.openxmlformats.org/officeDocument/2006/relationships/image" Target="../media/image13.tiff"/><Relationship Id="rId10" Type="http://schemas.openxmlformats.org/officeDocument/2006/relationships/image" Target="../media/image8.tiff"/><Relationship Id="rId4" Type="http://schemas.openxmlformats.org/officeDocument/2006/relationships/image" Target="../media/image2.tiff"/><Relationship Id="rId9" Type="http://schemas.openxmlformats.org/officeDocument/2006/relationships/image" Target="../media/image7.tiff"/><Relationship Id="rId1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Grp="1" noChangeArrowheads="1"/>
          </p:cNvSpPr>
          <p:nvPr>
            <p:ph type="title"/>
          </p:nvPr>
        </p:nvSpPr>
        <p:spPr>
          <a:xfrm>
            <a:off x="3491657" y="381000"/>
            <a:ext cx="35110787" cy="2446338"/>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hlink"/>
            </a:solidFill>
          </a:ln>
        </p:spPr>
        <p:txBody>
          <a:bodyPr/>
          <a:lstStyle/>
          <a:p>
            <a:r>
              <a:rPr lang="en-US" sz="500" dirty="0" smtClean="0">
                <a:solidFill>
                  <a:schemeClr val="tx1"/>
                </a:solidFill>
                <a:latin typeface="Helvetica" charset="0"/>
              </a:rPr>
              <a:t/>
            </a:r>
            <a:br>
              <a:rPr lang="en-US" sz="500" dirty="0" smtClean="0">
                <a:solidFill>
                  <a:schemeClr val="tx1"/>
                </a:solidFill>
                <a:latin typeface="Helvetica" charset="0"/>
              </a:rPr>
            </a:br>
            <a:r>
              <a:rPr lang="en-US" sz="12000" b="1" dirty="0" smtClean="0">
                <a:solidFill>
                  <a:schemeClr val="hlink"/>
                </a:solidFill>
                <a:latin typeface="Helvetica" charset="0"/>
              </a:rPr>
              <a:t>NAU Sumo Robot Competition </a:t>
            </a:r>
            <a:r>
              <a:rPr lang="mr-IN" sz="12000" b="1" dirty="0" smtClean="0">
                <a:solidFill>
                  <a:schemeClr val="hlink"/>
                </a:solidFill>
                <a:latin typeface="Helvetica" charset="0"/>
              </a:rPr>
              <a:t>–</a:t>
            </a:r>
            <a:r>
              <a:rPr lang="en-US" sz="12000" b="1" dirty="0" smtClean="0">
                <a:solidFill>
                  <a:schemeClr val="hlink"/>
                </a:solidFill>
                <a:latin typeface="Helvetica" charset="0"/>
              </a:rPr>
              <a:t> Team A</a:t>
            </a:r>
            <a:endParaRPr lang="en-US" sz="12000" b="1" dirty="0" smtClean="0">
              <a:solidFill>
                <a:schemeClr val="tx1"/>
              </a:solidFill>
              <a:latin typeface="Helvetica" charset="0"/>
            </a:endParaRPr>
          </a:p>
        </p:txBody>
      </p:sp>
      <p:sp>
        <p:nvSpPr>
          <p:cNvPr id="1029" name="Rectangle 4"/>
          <p:cNvSpPr>
            <a:spLocks noChangeArrowheads="1"/>
          </p:cNvSpPr>
          <p:nvPr/>
        </p:nvSpPr>
        <p:spPr bwMode="auto">
          <a:xfrm>
            <a:off x="3590925" y="3124200"/>
            <a:ext cx="34942463" cy="1265238"/>
          </a:xfrm>
          <a:prstGeom prst="rect">
            <a:avLst/>
          </a:prstGeom>
          <a:noFill/>
          <a:ln w="12700">
            <a:solidFill>
              <a:schemeClr val="bg2"/>
            </a:solidFill>
            <a:miter lim="800000"/>
            <a:headEnd/>
            <a:tailEnd/>
          </a:ln>
        </p:spPr>
        <p:txBody>
          <a:bodyPr lIns="441325" tIns="220662" rIns="441325" bIns="220662" anchor="ctr"/>
          <a:lstStyle/>
          <a:p>
            <a:pPr algn="ctr" defTabSz="4389438">
              <a:spcBef>
                <a:spcPct val="0"/>
              </a:spcBef>
              <a:tabLst>
                <a:tab pos="13487400" algn="l"/>
              </a:tabLst>
            </a:pPr>
            <a:r>
              <a:rPr lang="en-US" sz="8800" b="1" dirty="0" smtClean="0"/>
              <a:t>Hunter Lane, Graham Rose, Sean Sussman, Jordan Ziegler</a:t>
            </a:r>
            <a:endParaRPr lang="en-US" sz="8800" b="1" baseline="28000" dirty="0">
              <a:solidFill>
                <a:schemeClr val="bg2"/>
              </a:solidFill>
            </a:endParaRPr>
          </a:p>
        </p:txBody>
      </p:sp>
      <p:sp>
        <p:nvSpPr>
          <p:cNvPr id="1030" name="Rectangle 6"/>
          <p:cNvSpPr>
            <a:spLocks noChangeArrowheads="1"/>
          </p:cNvSpPr>
          <p:nvPr/>
        </p:nvSpPr>
        <p:spPr bwMode="auto">
          <a:xfrm>
            <a:off x="22066349" y="7297738"/>
            <a:ext cx="14277380" cy="7670800"/>
          </a:xfrm>
          <a:prstGeom prst="rect">
            <a:avLst/>
          </a:prstGeom>
          <a:noFill/>
          <a:ln w="12700">
            <a:noFill/>
            <a:miter lim="800000"/>
            <a:headEnd/>
            <a:tailEnd/>
          </a:ln>
        </p:spPr>
        <p:txBody>
          <a:bodyPr wrap="none" anchor="ctr"/>
          <a:lstStyle/>
          <a:p>
            <a:endParaRPr lang="en-US"/>
          </a:p>
        </p:txBody>
      </p:sp>
      <p:sp>
        <p:nvSpPr>
          <p:cNvPr id="1031" name="Rectangle 7"/>
          <p:cNvSpPr>
            <a:spLocks noChangeArrowheads="1"/>
          </p:cNvSpPr>
          <p:nvPr/>
        </p:nvSpPr>
        <p:spPr bwMode="auto">
          <a:xfrm>
            <a:off x="4667052" y="4678363"/>
            <a:ext cx="1251644" cy="1238250"/>
          </a:xfrm>
          <a:prstGeom prst="rect">
            <a:avLst/>
          </a:prstGeom>
          <a:noFill/>
          <a:ln w="12700">
            <a:noFill/>
            <a:miter lim="800000"/>
            <a:headEnd/>
            <a:tailEnd/>
          </a:ln>
        </p:spPr>
        <p:txBody>
          <a:bodyPr wrap="none" anchor="ctr"/>
          <a:lstStyle/>
          <a:p>
            <a:endParaRPr lang="en-US"/>
          </a:p>
        </p:txBody>
      </p:sp>
      <p:sp>
        <p:nvSpPr>
          <p:cNvPr id="1032" name="Rectangle 8"/>
          <p:cNvSpPr>
            <a:spLocks noChangeArrowheads="1"/>
          </p:cNvSpPr>
          <p:nvPr/>
        </p:nvSpPr>
        <p:spPr bwMode="auto">
          <a:xfrm>
            <a:off x="3521869" y="4724400"/>
            <a:ext cx="34942463" cy="1295400"/>
          </a:xfrm>
          <a:prstGeom prst="rect">
            <a:avLst/>
          </a:prstGeom>
          <a:noFill/>
          <a:ln w="12700">
            <a:solidFill>
              <a:srgbClr val="1F0AFE"/>
            </a:solidFill>
            <a:miter lim="800000"/>
            <a:headEnd/>
            <a:tailEnd/>
          </a:ln>
        </p:spPr>
        <p:txBody>
          <a:bodyPr lIns="441325" tIns="220662" rIns="441325" bIns="220662" anchor="ctr"/>
          <a:lstStyle/>
          <a:p>
            <a:pPr algn="ctr" defTabSz="4389438">
              <a:spcBef>
                <a:spcPct val="0"/>
              </a:spcBef>
            </a:pPr>
            <a:r>
              <a:rPr lang="en-US" sz="5400" b="1" dirty="0">
                <a:solidFill>
                  <a:schemeClr val="bg2"/>
                </a:solidFill>
              </a:rPr>
              <a:t>Department of </a:t>
            </a:r>
            <a:r>
              <a:rPr lang="en-US" sz="5400" b="1" dirty="0" smtClean="0">
                <a:solidFill>
                  <a:schemeClr val="bg2"/>
                </a:solidFill>
              </a:rPr>
              <a:t>Mechanical Engineering, </a:t>
            </a:r>
            <a:r>
              <a:rPr lang="en-US" sz="5400" b="1" dirty="0">
                <a:solidFill>
                  <a:schemeClr val="bg2"/>
                </a:solidFill>
              </a:rPr>
              <a:t>Northern Arizona </a:t>
            </a:r>
            <a:r>
              <a:rPr lang="en-US" sz="5400" b="1" dirty="0" smtClean="0">
                <a:solidFill>
                  <a:schemeClr val="bg2"/>
                </a:solidFill>
              </a:rPr>
              <a:t>University, Flagstaff, AZ</a:t>
            </a:r>
            <a:endParaRPr lang="en-US" sz="5400" b="1" baseline="28000" dirty="0">
              <a:solidFill>
                <a:schemeClr val="hlink"/>
              </a:solidFill>
            </a:endParaRPr>
          </a:p>
        </p:txBody>
      </p:sp>
      <p:sp>
        <p:nvSpPr>
          <p:cNvPr id="1033" name="Rectangle 18"/>
          <p:cNvSpPr>
            <a:spLocks noChangeArrowheads="1"/>
          </p:cNvSpPr>
          <p:nvPr/>
        </p:nvSpPr>
        <p:spPr bwMode="auto">
          <a:xfrm>
            <a:off x="4609505" y="6910388"/>
            <a:ext cx="3972174" cy="1308100"/>
          </a:xfrm>
          <a:prstGeom prst="rect">
            <a:avLst/>
          </a:prstGeom>
          <a:noFill/>
          <a:ln w="12700">
            <a:noFill/>
            <a:miter lim="800000"/>
            <a:headEnd/>
            <a:tailEnd/>
          </a:ln>
        </p:spPr>
        <p:txBody>
          <a:bodyPr lIns="90488" tIns="44450" rIns="90488" bIns="44450">
            <a:spAutoFit/>
          </a:bodyPr>
          <a:lstStyle/>
          <a:p>
            <a:pPr algn="l"/>
            <a:r>
              <a:rPr lang="en-US" sz="8000" b="1">
                <a:solidFill>
                  <a:srgbClr val="FAFD00"/>
                </a:solidFill>
              </a:rPr>
              <a:t>	</a:t>
            </a:r>
          </a:p>
        </p:txBody>
      </p:sp>
      <p:sp>
        <p:nvSpPr>
          <p:cNvPr id="1034" name="Rectangle 19"/>
          <p:cNvSpPr>
            <a:spLocks noChangeArrowheads="1"/>
          </p:cNvSpPr>
          <p:nvPr/>
        </p:nvSpPr>
        <p:spPr bwMode="auto">
          <a:xfrm>
            <a:off x="4667052" y="8059740"/>
            <a:ext cx="4862711" cy="2389187"/>
          </a:xfrm>
          <a:prstGeom prst="rect">
            <a:avLst/>
          </a:prstGeom>
          <a:noFill/>
          <a:ln w="12700">
            <a:noFill/>
            <a:miter lim="800000"/>
            <a:headEnd/>
            <a:tailEnd/>
          </a:ln>
        </p:spPr>
        <p:txBody>
          <a:bodyPr wrap="none" anchor="ctr"/>
          <a:lstStyle/>
          <a:p>
            <a:endParaRPr lang="en-US"/>
          </a:p>
        </p:txBody>
      </p:sp>
      <p:sp>
        <p:nvSpPr>
          <p:cNvPr id="1035" name="Rectangle 20"/>
          <p:cNvSpPr>
            <a:spLocks noChangeArrowheads="1"/>
          </p:cNvSpPr>
          <p:nvPr/>
        </p:nvSpPr>
        <p:spPr bwMode="auto">
          <a:xfrm>
            <a:off x="356791" y="11377508"/>
            <a:ext cx="9185659" cy="781050"/>
          </a:xfrm>
          <a:prstGeom prst="rect">
            <a:avLst/>
          </a:prstGeom>
          <a:solidFill>
            <a:srgbClr val="1500FE"/>
          </a:solidFill>
          <a:ln w="12700">
            <a:solidFill>
              <a:srgbClr val="1500FE"/>
            </a:solidFill>
            <a:miter lim="800000"/>
            <a:headEnd/>
            <a:tailEnd/>
          </a:ln>
        </p:spPr>
        <p:txBody>
          <a:bodyPr wrap="none" lIns="90488" tIns="44450" rIns="90488" bIns="44450" anchor="ctr"/>
          <a:lstStyle/>
          <a:p>
            <a:pPr algn="ctr">
              <a:spcBef>
                <a:spcPct val="0"/>
              </a:spcBef>
            </a:pPr>
            <a:r>
              <a:rPr lang="en-US" sz="4800" b="1" dirty="0" smtClean="0">
                <a:solidFill>
                  <a:srgbClr val="FAFD00"/>
                </a:solidFill>
              </a:rPr>
              <a:t>Background</a:t>
            </a:r>
            <a:endParaRPr lang="en-US" sz="4800" b="1" dirty="0">
              <a:solidFill>
                <a:srgbClr val="FAFD00"/>
              </a:solidFill>
            </a:endParaRPr>
          </a:p>
        </p:txBody>
      </p:sp>
      <p:sp>
        <p:nvSpPr>
          <p:cNvPr id="1036" name="Rectangle 21"/>
          <p:cNvSpPr>
            <a:spLocks noChangeArrowheads="1"/>
          </p:cNvSpPr>
          <p:nvPr/>
        </p:nvSpPr>
        <p:spPr bwMode="auto">
          <a:xfrm>
            <a:off x="4667052" y="6621465"/>
            <a:ext cx="4862711" cy="777875"/>
          </a:xfrm>
          <a:prstGeom prst="rect">
            <a:avLst/>
          </a:prstGeom>
          <a:noFill/>
          <a:ln w="12700">
            <a:noFill/>
            <a:miter lim="800000"/>
            <a:headEnd/>
            <a:tailEnd/>
          </a:ln>
        </p:spPr>
        <p:txBody>
          <a:bodyPr wrap="none" anchor="ctr"/>
          <a:lstStyle/>
          <a:p>
            <a:endParaRPr lang="en-US"/>
          </a:p>
        </p:txBody>
      </p:sp>
      <p:sp>
        <p:nvSpPr>
          <p:cNvPr id="1039" name="Rectangle 24"/>
          <p:cNvSpPr>
            <a:spLocks noChangeArrowheads="1"/>
          </p:cNvSpPr>
          <p:nvPr/>
        </p:nvSpPr>
        <p:spPr bwMode="auto">
          <a:xfrm>
            <a:off x="10088792" y="21640251"/>
            <a:ext cx="18507074" cy="736192"/>
          </a:xfrm>
          <a:prstGeom prst="rect">
            <a:avLst/>
          </a:prstGeom>
          <a:solidFill>
            <a:srgbClr val="1500FE"/>
          </a:solidFill>
          <a:ln w="12700">
            <a:solidFill>
              <a:srgbClr val="1500FE"/>
            </a:solidFill>
            <a:miter lim="800000"/>
            <a:headEnd/>
            <a:tailEnd/>
          </a:ln>
        </p:spPr>
        <p:txBody>
          <a:bodyPr wrap="none" lIns="90488" tIns="44450" rIns="90488" bIns="44450" anchor="ctr"/>
          <a:lstStyle/>
          <a:p>
            <a:pPr algn="ctr">
              <a:spcBef>
                <a:spcPct val="0"/>
              </a:spcBef>
            </a:pPr>
            <a:r>
              <a:rPr lang="en-US" sz="4800" b="1" dirty="0" smtClean="0">
                <a:solidFill>
                  <a:srgbClr val="FAFD00"/>
                </a:solidFill>
              </a:rPr>
              <a:t>Electronics and Programming</a:t>
            </a:r>
            <a:endParaRPr lang="en-US" sz="4800" b="1" dirty="0">
              <a:solidFill>
                <a:srgbClr val="FAFD00"/>
              </a:solidFill>
            </a:endParaRPr>
          </a:p>
        </p:txBody>
      </p:sp>
      <p:sp>
        <p:nvSpPr>
          <p:cNvPr id="1043" name="Rectangle 28"/>
          <p:cNvSpPr>
            <a:spLocks noChangeArrowheads="1"/>
          </p:cNvSpPr>
          <p:nvPr/>
        </p:nvSpPr>
        <p:spPr bwMode="auto">
          <a:xfrm>
            <a:off x="30159147" y="28514417"/>
            <a:ext cx="9343977" cy="781050"/>
          </a:xfrm>
          <a:prstGeom prst="rect">
            <a:avLst/>
          </a:prstGeom>
          <a:solidFill>
            <a:srgbClr val="1500FE"/>
          </a:solidFill>
          <a:ln w="12700">
            <a:solidFill>
              <a:srgbClr val="1500FE"/>
            </a:solidFill>
            <a:miter lim="800000"/>
            <a:headEnd/>
            <a:tailEnd/>
          </a:ln>
        </p:spPr>
        <p:txBody>
          <a:bodyPr wrap="none" lIns="90488" tIns="44450" rIns="90488" bIns="44450" anchor="ctr"/>
          <a:lstStyle/>
          <a:p>
            <a:pPr algn="ctr">
              <a:spcBef>
                <a:spcPct val="0"/>
              </a:spcBef>
            </a:pPr>
            <a:r>
              <a:rPr lang="en-US" sz="4800" b="1" dirty="0" smtClean="0">
                <a:solidFill>
                  <a:srgbClr val="FAFD00"/>
                </a:solidFill>
              </a:rPr>
              <a:t>Acknowledgments/Sponsors</a:t>
            </a:r>
            <a:endParaRPr lang="en-US" sz="4800" b="1" dirty="0">
              <a:solidFill>
                <a:srgbClr val="FAFD00"/>
              </a:solidFill>
            </a:endParaRPr>
          </a:p>
        </p:txBody>
      </p:sp>
      <p:sp>
        <p:nvSpPr>
          <p:cNvPr id="1044" name="Rectangle 29"/>
          <p:cNvSpPr>
            <a:spLocks noChangeArrowheads="1"/>
          </p:cNvSpPr>
          <p:nvPr/>
        </p:nvSpPr>
        <p:spPr bwMode="auto">
          <a:xfrm>
            <a:off x="4667052" y="23317202"/>
            <a:ext cx="4862711" cy="1008063"/>
          </a:xfrm>
          <a:prstGeom prst="rect">
            <a:avLst/>
          </a:prstGeom>
          <a:noFill/>
          <a:ln w="12700">
            <a:noFill/>
            <a:miter lim="800000"/>
            <a:headEnd/>
            <a:tailEnd/>
          </a:ln>
        </p:spPr>
        <p:txBody>
          <a:bodyPr wrap="none" anchor="ctr"/>
          <a:lstStyle/>
          <a:p>
            <a:endParaRPr lang="en-US"/>
          </a:p>
        </p:txBody>
      </p:sp>
      <p:sp>
        <p:nvSpPr>
          <p:cNvPr id="1050" name="Rectangle 37"/>
          <p:cNvSpPr>
            <a:spLocks noChangeArrowheads="1"/>
          </p:cNvSpPr>
          <p:nvPr/>
        </p:nvSpPr>
        <p:spPr bwMode="auto">
          <a:xfrm>
            <a:off x="14255800" y="28211465"/>
            <a:ext cx="4862711" cy="3362325"/>
          </a:xfrm>
          <a:prstGeom prst="rect">
            <a:avLst/>
          </a:prstGeom>
          <a:noFill/>
          <a:ln w="12700">
            <a:noFill/>
            <a:miter lim="800000"/>
            <a:headEnd/>
            <a:tailEnd/>
          </a:ln>
        </p:spPr>
        <p:txBody>
          <a:bodyPr wrap="none" anchor="ctr"/>
          <a:lstStyle/>
          <a:p>
            <a:endParaRPr lang="en-US"/>
          </a:p>
        </p:txBody>
      </p:sp>
      <p:sp>
        <p:nvSpPr>
          <p:cNvPr id="1054" name="Rectangle 41"/>
          <p:cNvSpPr>
            <a:spLocks noChangeArrowheads="1"/>
          </p:cNvSpPr>
          <p:nvPr/>
        </p:nvSpPr>
        <p:spPr bwMode="auto">
          <a:xfrm>
            <a:off x="4608067" y="7340600"/>
            <a:ext cx="4862711" cy="10572750"/>
          </a:xfrm>
          <a:prstGeom prst="rect">
            <a:avLst/>
          </a:prstGeom>
          <a:noFill/>
          <a:ln w="12700">
            <a:noFill/>
            <a:miter lim="800000"/>
            <a:headEnd/>
            <a:tailEnd/>
          </a:ln>
        </p:spPr>
        <p:txBody>
          <a:bodyPr wrap="none" anchor="ctr"/>
          <a:lstStyle/>
          <a:p>
            <a:endParaRPr lang="en-US"/>
          </a:p>
        </p:txBody>
      </p:sp>
      <p:sp>
        <p:nvSpPr>
          <p:cNvPr id="1061" name="Rectangle 48"/>
          <p:cNvSpPr>
            <a:spLocks noChangeArrowheads="1"/>
          </p:cNvSpPr>
          <p:nvPr/>
        </p:nvSpPr>
        <p:spPr bwMode="auto">
          <a:xfrm>
            <a:off x="376671" y="6172200"/>
            <a:ext cx="9165779" cy="779462"/>
          </a:xfrm>
          <a:prstGeom prst="rect">
            <a:avLst/>
          </a:prstGeom>
          <a:solidFill>
            <a:srgbClr val="1500FE"/>
          </a:solidFill>
          <a:ln w="12700">
            <a:solidFill>
              <a:srgbClr val="1500FE"/>
            </a:solidFill>
            <a:miter lim="800000"/>
            <a:headEnd/>
            <a:tailEnd/>
          </a:ln>
        </p:spPr>
        <p:txBody>
          <a:bodyPr wrap="none" lIns="90488" tIns="44450" rIns="90488" bIns="44450" anchor="ctr"/>
          <a:lstStyle/>
          <a:p>
            <a:pPr lvl="2" algn="ctr">
              <a:spcBef>
                <a:spcPct val="0"/>
              </a:spcBef>
            </a:pPr>
            <a:r>
              <a:rPr lang="en-US" sz="4800" b="1" dirty="0" smtClean="0">
                <a:solidFill>
                  <a:srgbClr val="FAFD00"/>
                </a:solidFill>
              </a:rPr>
              <a:t>Abstract</a:t>
            </a:r>
            <a:endParaRPr lang="en-US" sz="4800" b="1" dirty="0">
              <a:solidFill>
                <a:srgbClr val="FAFD00"/>
              </a:solidFill>
            </a:endParaRPr>
          </a:p>
        </p:txBody>
      </p:sp>
      <p:sp>
        <p:nvSpPr>
          <p:cNvPr id="1062" name="Rectangle 49"/>
          <p:cNvSpPr>
            <a:spLocks noChangeArrowheads="1"/>
          </p:cNvSpPr>
          <p:nvPr/>
        </p:nvSpPr>
        <p:spPr bwMode="auto">
          <a:xfrm>
            <a:off x="356791" y="7558088"/>
            <a:ext cx="9171534" cy="4235450"/>
          </a:xfrm>
          <a:prstGeom prst="rect">
            <a:avLst/>
          </a:prstGeom>
          <a:noFill/>
          <a:ln w="12700">
            <a:noFill/>
            <a:miter lim="800000"/>
            <a:headEnd/>
            <a:tailEnd/>
          </a:ln>
        </p:spPr>
        <p:txBody>
          <a:bodyPr lIns="90488" tIns="44450" rIns="90488" bIns="44450">
            <a:spAutoFit/>
          </a:bodyPr>
          <a:lstStyle/>
          <a:p>
            <a:endParaRPr lang="en-US" sz="3200"/>
          </a:p>
          <a:p>
            <a:endParaRPr lang="en-US" sz="3200" b="1"/>
          </a:p>
          <a:p>
            <a:endParaRPr lang="en-US" sz="3200" b="1"/>
          </a:p>
          <a:p>
            <a:endParaRPr lang="en-US" sz="3200" b="1"/>
          </a:p>
          <a:p>
            <a:endParaRPr lang="en-US" sz="3200" b="1"/>
          </a:p>
          <a:p>
            <a:pPr latinLnBrk="1"/>
            <a:endParaRPr lang="en-US" sz="3200" b="1"/>
          </a:p>
        </p:txBody>
      </p:sp>
      <p:sp>
        <p:nvSpPr>
          <p:cNvPr id="1073" name="Rectangle 63"/>
          <p:cNvSpPr>
            <a:spLocks noChangeArrowheads="1"/>
          </p:cNvSpPr>
          <p:nvPr/>
        </p:nvSpPr>
        <p:spPr bwMode="auto">
          <a:xfrm>
            <a:off x="30189091" y="22779040"/>
            <a:ext cx="9142760" cy="520655"/>
          </a:xfrm>
          <a:prstGeom prst="rect">
            <a:avLst/>
          </a:prstGeom>
          <a:noFill/>
          <a:ln w="12700">
            <a:noFill/>
            <a:miter lim="800000"/>
            <a:headEnd/>
            <a:tailEnd/>
          </a:ln>
        </p:spPr>
        <p:txBody>
          <a:bodyPr lIns="90488" tIns="44450" rIns="90488" bIns="44450">
            <a:spAutoFit/>
          </a:bodyPr>
          <a:lstStyle/>
          <a:p>
            <a:endParaRPr lang="en-US" dirty="0"/>
          </a:p>
        </p:txBody>
      </p:sp>
      <p:sp>
        <p:nvSpPr>
          <p:cNvPr id="1074" name="Rectangle 64"/>
          <p:cNvSpPr>
            <a:spLocks noChangeArrowheads="1"/>
          </p:cNvSpPr>
          <p:nvPr/>
        </p:nvSpPr>
        <p:spPr bwMode="auto">
          <a:xfrm>
            <a:off x="452005" y="7049594"/>
            <a:ext cx="9171534" cy="5044971"/>
          </a:xfrm>
          <a:prstGeom prst="rect">
            <a:avLst/>
          </a:prstGeom>
          <a:noFill/>
          <a:ln w="12700">
            <a:noFill/>
            <a:miter lim="800000"/>
            <a:headEnd/>
            <a:tailEnd/>
          </a:ln>
        </p:spPr>
        <p:txBody>
          <a:bodyPr lIns="90488" tIns="44450" rIns="90488" bIns="44450">
            <a:spAutoFit/>
          </a:bodyPr>
          <a:lstStyle/>
          <a:p>
            <a:r>
              <a:rPr lang="en-US" dirty="0"/>
              <a:t>The team was tasked with creating multiple robots to compete in a competition between five capstone teams. Each team is required to construct an autonomous sumo robot, a remote controlled sumo robot, and an additional design to showcase their engineering ability. The team constructed a </a:t>
            </a:r>
            <a:r>
              <a:rPr lang="en-US" dirty="0" smtClean="0"/>
              <a:t>single modular </a:t>
            </a:r>
            <a:r>
              <a:rPr lang="en-US" dirty="0"/>
              <a:t>robot capable of competing in </a:t>
            </a:r>
            <a:r>
              <a:rPr lang="en-US" dirty="0" smtClean="0"/>
              <a:t>the autonomous and remote </a:t>
            </a:r>
            <a:r>
              <a:rPr lang="en-US" dirty="0"/>
              <a:t>controlled </a:t>
            </a:r>
            <a:r>
              <a:rPr lang="en-US" dirty="0" smtClean="0"/>
              <a:t>sumo competition as well as a  </a:t>
            </a:r>
            <a:r>
              <a:rPr lang="en-US" dirty="0"/>
              <a:t>combat </a:t>
            </a:r>
            <a:r>
              <a:rPr lang="en-US" dirty="0" smtClean="0"/>
              <a:t>shell. </a:t>
            </a:r>
            <a:r>
              <a:rPr lang="en-US" dirty="0"/>
              <a:t>To further stand out</a:t>
            </a:r>
            <a:r>
              <a:rPr lang="en-US" dirty="0" smtClean="0"/>
              <a:t>, </a:t>
            </a:r>
            <a:r>
              <a:rPr lang="en-US" dirty="0"/>
              <a:t>T</a:t>
            </a:r>
            <a:r>
              <a:rPr lang="en-US" dirty="0" smtClean="0"/>
              <a:t>eam </a:t>
            </a:r>
            <a:r>
              <a:rPr lang="en-US" dirty="0"/>
              <a:t>A</a:t>
            </a:r>
            <a:r>
              <a:rPr lang="en-US" dirty="0" smtClean="0"/>
              <a:t> </a:t>
            </a:r>
            <a:r>
              <a:rPr lang="en-US" dirty="0"/>
              <a:t>pursued a design that replicates what is seen at international </a:t>
            </a:r>
            <a:r>
              <a:rPr lang="en-US" dirty="0" smtClean="0"/>
              <a:t>competitions. </a:t>
            </a:r>
            <a:endParaRPr lang="en-US" dirty="0"/>
          </a:p>
          <a:p>
            <a:r>
              <a:rPr lang="en-US" dirty="0"/>
              <a:t>  </a:t>
            </a:r>
          </a:p>
        </p:txBody>
      </p:sp>
      <p:sp>
        <p:nvSpPr>
          <p:cNvPr id="1075" name="Rectangle 65"/>
          <p:cNvSpPr>
            <a:spLocks noChangeArrowheads="1"/>
          </p:cNvSpPr>
          <p:nvPr/>
        </p:nvSpPr>
        <p:spPr bwMode="auto">
          <a:xfrm>
            <a:off x="281439" y="12264100"/>
            <a:ext cx="9192870" cy="5260414"/>
          </a:xfrm>
          <a:prstGeom prst="rect">
            <a:avLst/>
          </a:prstGeom>
          <a:noFill/>
          <a:ln w="12700">
            <a:noFill/>
            <a:miter lim="800000"/>
            <a:headEnd/>
            <a:tailEnd/>
          </a:ln>
        </p:spPr>
        <p:txBody>
          <a:bodyPr wrap="square" lIns="90488" tIns="44450" rIns="90488" bIns="44450">
            <a:spAutoFit/>
          </a:bodyPr>
          <a:lstStyle/>
          <a:p>
            <a:r>
              <a:rPr lang="en-US" dirty="0" smtClean="0"/>
              <a:t>The sumo competition contains two components: a remote-controlled and an autonomous-controlled competition. The match winner is the first to win two  rounds which are three minutes each. A match is won by pushing the opponent outside the doyho, or arena, shown in Figure 1. The regulations for the competition were provided by the Unified Sumo Robot Rules. Size requirements to be allowed to compete are shown in Table 1. In addition, robots are not allowed to use projectiles, jamming devices,  weapons, sticky substances, or have any part that could damage the arena. </a:t>
            </a:r>
            <a:endParaRPr lang="en-US" dirty="0"/>
          </a:p>
        </p:txBody>
      </p:sp>
      <p:pic>
        <p:nvPicPr>
          <p:cNvPr id="52" name="Picture 51" descr="NAU_PrimV_CEFNS_2C.png"/>
          <p:cNvPicPr>
            <a:picLocks noChangeAspect="1"/>
          </p:cNvPicPr>
          <p:nvPr/>
        </p:nvPicPr>
        <p:blipFill>
          <a:blip r:embed="rId3" cstate="print"/>
          <a:stretch>
            <a:fillRect/>
          </a:stretch>
        </p:blipFill>
        <p:spPr>
          <a:xfrm>
            <a:off x="159054" y="228600"/>
            <a:ext cx="3163067" cy="5791200"/>
          </a:xfrm>
          <a:prstGeom prst="rect">
            <a:avLst/>
          </a:prstGeom>
        </p:spPr>
      </p:pic>
      <p:sp>
        <p:nvSpPr>
          <p:cNvPr id="53" name="Rectangle 24"/>
          <p:cNvSpPr>
            <a:spLocks noChangeArrowheads="1"/>
          </p:cNvSpPr>
          <p:nvPr/>
        </p:nvSpPr>
        <p:spPr bwMode="auto">
          <a:xfrm>
            <a:off x="10285955" y="6170394"/>
            <a:ext cx="18507074" cy="967064"/>
          </a:xfrm>
          <a:prstGeom prst="rect">
            <a:avLst/>
          </a:prstGeom>
          <a:solidFill>
            <a:srgbClr val="1500FE"/>
          </a:solidFill>
          <a:ln w="12700">
            <a:solidFill>
              <a:srgbClr val="1500FE"/>
            </a:solidFill>
            <a:miter lim="800000"/>
            <a:headEnd/>
            <a:tailEnd/>
          </a:ln>
        </p:spPr>
        <p:txBody>
          <a:bodyPr wrap="none" lIns="90488" tIns="44450" rIns="90488" bIns="44450" anchor="ctr"/>
          <a:lstStyle/>
          <a:p>
            <a:pPr algn="ctr">
              <a:spcBef>
                <a:spcPct val="0"/>
              </a:spcBef>
            </a:pPr>
            <a:r>
              <a:rPr lang="en-US" sz="4800" b="1" dirty="0">
                <a:solidFill>
                  <a:srgbClr val="FAFD00"/>
                </a:solidFill>
              </a:rPr>
              <a:t>	</a:t>
            </a:r>
            <a:r>
              <a:rPr lang="en-US" sz="4800" b="1" smtClean="0">
                <a:solidFill>
                  <a:srgbClr val="FAFD00"/>
                </a:solidFill>
              </a:rPr>
              <a:t>Final Designs</a:t>
            </a:r>
            <a:endParaRPr lang="en-US" sz="4800" b="1" dirty="0">
              <a:solidFill>
                <a:srgbClr val="FAFD00"/>
              </a:solidFill>
            </a:endParaRPr>
          </a:p>
        </p:txBody>
      </p:sp>
      <p:sp>
        <p:nvSpPr>
          <p:cNvPr id="55" name="Rectangle 38"/>
          <p:cNvSpPr>
            <a:spLocks noChangeArrowheads="1"/>
          </p:cNvSpPr>
          <p:nvPr/>
        </p:nvSpPr>
        <p:spPr bwMode="auto">
          <a:xfrm>
            <a:off x="10220326" y="7433198"/>
            <a:ext cx="9142760" cy="520655"/>
          </a:xfrm>
          <a:prstGeom prst="rect">
            <a:avLst/>
          </a:prstGeom>
          <a:noFill/>
          <a:ln w="12700">
            <a:noFill/>
            <a:miter lim="800000"/>
            <a:headEnd/>
            <a:tailEnd/>
          </a:ln>
        </p:spPr>
        <p:txBody>
          <a:bodyPr wrap="square" lIns="90488" tIns="44450" rIns="90488" bIns="44450">
            <a:spAutoFit/>
          </a:bodyPr>
          <a:lstStyle/>
          <a:p>
            <a:endParaRPr lang="en-US" dirty="0"/>
          </a:p>
        </p:txBody>
      </p:sp>
      <p:sp>
        <p:nvSpPr>
          <p:cNvPr id="63" name="Rectangle 24"/>
          <p:cNvSpPr>
            <a:spLocks noChangeArrowheads="1"/>
          </p:cNvSpPr>
          <p:nvPr/>
        </p:nvSpPr>
        <p:spPr bwMode="auto">
          <a:xfrm>
            <a:off x="30189090" y="6167807"/>
            <a:ext cx="9165779" cy="781050"/>
          </a:xfrm>
          <a:prstGeom prst="rect">
            <a:avLst/>
          </a:prstGeom>
          <a:solidFill>
            <a:srgbClr val="1500FE"/>
          </a:solidFill>
          <a:ln w="12700">
            <a:solidFill>
              <a:srgbClr val="1500FE"/>
            </a:solidFill>
            <a:miter lim="800000"/>
            <a:headEnd/>
            <a:tailEnd/>
          </a:ln>
        </p:spPr>
        <p:txBody>
          <a:bodyPr wrap="none" lIns="90488" tIns="44450" rIns="90488" bIns="44450" anchor="ctr"/>
          <a:lstStyle/>
          <a:p>
            <a:pPr algn="ctr">
              <a:spcBef>
                <a:spcPct val="0"/>
              </a:spcBef>
            </a:pPr>
            <a:r>
              <a:rPr lang="en-US" sz="4800" b="1" dirty="0">
                <a:solidFill>
                  <a:srgbClr val="FAFD00"/>
                </a:solidFill>
              </a:rPr>
              <a:t>	</a:t>
            </a:r>
            <a:r>
              <a:rPr lang="en-US" sz="4800" b="1" dirty="0" smtClean="0">
                <a:solidFill>
                  <a:srgbClr val="FAFD00"/>
                </a:solidFill>
              </a:rPr>
              <a:t>Testing</a:t>
            </a:r>
            <a:endParaRPr lang="en-US" sz="4800" b="1" dirty="0">
              <a:solidFill>
                <a:srgbClr val="FAFD00"/>
              </a:solidFill>
            </a:endParaRPr>
          </a:p>
        </p:txBody>
      </p:sp>
      <p:sp>
        <p:nvSpPr>
          <p:cNvPr id="48" name="TextBox 47"/>
          <p:cNvSpPr txBox="1"/>
          <p:nvPr/>
        </p:nvSpPr>
        <p:spPr>
          <a:xfrm>
            <a:off x="121918" y="30433835"/>
            <a:ext cx="3828945" cy="584775"/>
          </a:xfrm>
          <a:prstGeom prst="rect">
            <a:avLst/>
          </a:prstGeom>
          <a:solidFill>
            <a:srgbClr val="6EB298"/>
          </a:solidFill>
          <a:ln w="12700">
            <a:solidFill>
              <a:schemeClr val="tx1"/>
            </a:solidFill>
          </a:ln>
        </p:spPr>
        <p:txBody>
          <a:bodyPr wrap="square" rtlCol="0">
            <a:spAutoFit/>
          </a:bodyPr>
          <a:lstStyle/>
          <a:p>
            <a:pPr algn="l"/>
            <a:r>
              <a:rPr lang="en-US" sz="3200" dirty="0" smtClean="0"/>
              <a:t>Engineering Design</a:t>
            </a:r>
          </a:p>
        </p:txBody>
      </p:sp>
      <p:sp>
        <p:nvSpPr>
          <p:cNvPr id="67" name="Rectangle 28"/>
          <p:cNvSpPr>
            <a:spLocks noChangeArrowheads="1"/>
          </p:cNvSpPr>
          <p:nvPr/>
        </p:nvSpPr>
        <p:spPr bwMode="auto">
          <a:xfrm>
            <a:off x="30159146" y="26572021"/>
            <a:ext cx="9343977" cy="754381"/>
          </a:xfrm>
          <a:prstGeom prst="rect">
            <a:avLst/>
          </a:prstGeom>
          <a:solidFill>
            <a:srgbClr val="1500FE"/>
          </a:solidFill>
          <a:ln w="12700">
            <a:solidFill>
              <a:srgbClr val="1500FE"/>
            </a:solidFill>
            <a:miter lim="800000"/>
            <a:headEnd/>
            <a:tailEnd/>
          </a:ln>
        </p:spPr>
        <p:txBody>
          <a:bodyPr wrap="none" lIns="90488" tIns="44450" rIns="90488" bIns="44450" anchor="ctr"/>
          <a:lstStyle/>
          <a:p>
            <a:pPr algn="ctr">
              <a:spcBef>
                <a:spcPct val="0"/>
              </a:spcBef>
            </a:pPr>
            <a:r>
              <a:rPr lang="en-US" sz="4800" b="1" dirty="0" smtClean="0">
                <a:solidFill>
                  <a:srgbClr val="FAFD00"/>
                </a:solidFill>
              </a:rPr>
              <a:t>References</a:t>
            </a:r>
            <a:endParaRPr lang="en-US" sz="4800" b="1" dirty="0">
              <a:solidFill>
                <a:srgbClr val="FAFD00"/>
              </a:solidFill>
            </a:endParaRPr>
          </a:p>
        </p:txBody>
      </p:sp>
      <p:sp>
        <p:nvSpPr>
          <p:cNvPr id="76" name="Rectangle 28"/>
          <p:cNvSpPr>
            <a:spLocks noChangeArrowheads="1"/>
          </p:cNvSpPr>
          <p:nvPr/>
        </p:nvSpPr>
        <p:spPr bwMode="auto">
          <a:xfrm>
            <a:off x="0" y="23545676"/>
            <a:ext cx="9165779" cy="781050"/>
          </a:xfrm>
          <a:prstGeom prst="rect">
            <a:avLst/>
          </a:prstGeom>
          <a:solidFill>
            <a:srgbClr val="1500FE"/>
          </a:solidFill>
          <a:ln w="12700">
            <a:solidFill>
              <a:srgbClr val="1500FE"/>
            </a:solidFill>
            <a:miter lim="800000"/>
            <a:headEnd/>
            <a:tailEnd/>
          </a:ln>
        </p:spPr>
        <p:txBody>
          <a:bodyPr wrap="none" lIns="90488" tIns="44450" rIns="90488" bIns="44450" anchor="ctr"/>
          <a:lstStyle/>
          <a:p>
            <a:pPr algn="ctr">
              <a:spcBef>
                <a:spcPct val="0"/>
              </a:spcBef>
            </a:pPr>
            <a:r>
              <a:rPr lang="en-US" sz="4800" b="1" dirty="0" smtClean="0">
                <a:solidFill>
                  <a:srgbClr val="FAFD00"/>
                </a:solidFill>
              </a:rPr>
              <a:t>Engineering Requirements</a:t>
            </a:r>
            <a:endParaRPr lang="en-US" sz="4800" b="1" dirty="0">
              <a:solidFill>
                <a:srgbClr val="FAFD00"/>
              </a:solidFill>
            </a:endParaRPr>
          </a:p>
        </p:txBody>
      </p:sp>
      <p:pic>
        <p:nvPicPr>
          <p:cNvPr id="2" name="Picture 1"/>
          <p:cNvPicPr>
            <a:picLocks noChangeAspect="1"/>
          </p:cNvPicPr>
          <p:nvPr/>
        </p:nvPicPr>
        <p:blipFill>
          <a:blip r:embed="rId4"/>
          <a:stretch>
            <a:fillRect/>
          </a:stretch>
        </p:blipFill>
        <p:spPr>
          <a:xfrm>
            <a:off x="3153871" y="19099522"/>
            <a:ext cx="3767799" cy="3852660"/>
          </a:xfrm>
          <a:prstGeom prst="rect">
            <a:avLst/>
          </a:prstGeom>
        </p:spPr>
      </p:pic>
      <p:pic>
        <p:nvPicPr>
          <p:cNvPr id="3" name="Picture 2"/>
          <p:cNvPicPr>
            <a:picLocks noChangeAspect="1"/>
          </p:cNvPicPr>
          <p:nvPr/>
        </p:nvPicPr>
        <p:blipFill>
          <a:blip r:embed="rId5"/>
          <a:stretch>
            <a:fillRect/>
          </a:stretch>
        </p:blipFill>
        <p:spPr>
          <a:xfrm>
            <a:off x="452005" y="17711348"/>
            <a:ext cx="8664433" cy="1277940"/>
          </a:xfrm>
          <a:prstGeom prst="rect">
            <a:avLst/>
          </a:prstGeom>
        </p:spPr>
      </p:pic>
      <p:sp>
        <p:nvSpPr>
          <p:cNvPr id="4" name="TextBox 3"/>
          <p:cNvSpPr txBox="1"/>
          <p:nvPr/>
        </p:nvSpPr>
        <p:spPr>
          <a:xfrm>
            <a:off x="2117451" y="22994626"/>
            <a:ext cx="5840638" cy="400110"/>
          </a:xfrm>
          <a:prstGeom prst="rect">
            <a:avLst/>
          </a:prstGeom>
          <a:noFill/>
        </p:spPr>
        <p:txBody>
          <a:bodyPr wrap="none" rtlCol="0">
            <a:spAutoFit/>
          </a:bodyPr>
          <a:lstStyle/>
          <a:p>
            <a:r>
              <a:rPr lang="en-US" sz="2000" i="1" dirty="0" smtClean="0"/>
              <a:t>Figure 1: Sumo Competition </a:t>
            </a:r>
            <a:r>
              <a:rPr lang="en-US" sz="2000" i="1" dirty="0"/>
              <a:t>A</a:t>
            </a:r>
            <a:r>
              <a:rPr lang="en-US" sz="2000" i="1" dirty="0" smtClean="0"/>
              <a:t>rena, Doyho Layout</a:t>
            </a:r>
            <a:endParaRPr lang="en-US" sz="2000" i="1" dirty="0"/>
          </a:p>
        </p:txBody>
      </p:sp>
      <p:sp>
        <p:nvSpPr>
          <p:cNvPr id="5" name="TextBox 4"/>
          <p:cNvSpPr txBox="1"/>
          <p:nvPr/>
        </p:nvSpPr>
        <p:spPr>
          <a:xfrm>
            <a:off x="2629580" y="17246185"/>
            <a:ext cx="4816383" cy="400110"/>
          </a:xfrm>
          <a:prstGeom prst="rect">
            <a:avLst/>
          </a:prstGeom>
          <a:noFill/>
        </p:spPr>
        <p:txBody>
          <a:bodyPr wrap="none" rtlCol="0">
            <a:spAutoFit/>
          </a:bodyPr>
          <a:lstStyle/>
          <a:p>
            <a:r>
              <a:rPr lang="en-US" sz="2000" i="1" dirty="0" smtClean="0"/>
              <a:t>Table 1: Sumo Robot </a:t>
            </a:r>
            <a:r>
              <a:rPr lang="en-US" sz="2000" i="1" dirty="0"/>
              <a:t>S</a:t>
            </a:r>
            <a:r>
              <a:rPr lang="en-US" sz="2000" i="1" dirty="0" smtClean="0"/>
              <a:t>ize Requirements</a:t>
            </a:r>
            <a:endParaRPr lang="en-US" sz="2000" i="1" dirty="0"/>
          </a:p>
        </p:txBody>
      </p:sp>
      <p:pic>
        <p:nvPicPr>
          <p:cNvPr id="8" name="Picture 7"/>
          <p:cNvPicPr>
            <a:picLocks noChangeAspect="1"/>
          </p:cNvPicPr>
          <p:nvPr/>
        </p:nvPicPr>
        <p:blipFill>
          <a:blip r:embed="rId6"/>
          <a:stretch>
            <a:fillRect/>
          </a:stretch>
        </p:blipFill>
        <p:spPr>
          <a:xfrm>
            <a:off x="575848" y="24926891"/>
            <a:ext cx="7988564" cy="5336758"/>
          </a:xfrm>
          <a:prstGeom prst="rect">
            <a:avLst/>
          </a:prstGeom>
        </p:spPr>
      </p:pic>
      <p:sp>
        <p:nvSpPr>
          <p:cNvPr id="38" name="TextBox 37"/>
          <p:cNvSpPr txBox="1"/>
          <p:nvPr/>
        </p:nvSpPr>
        <p:spPr>
          <a:xfrm>
            <a:off x="1728068" y="24526781"/>
            <a:ext cx="5610960" cy="400110"/>
          </a:xfrm>
          <a:prstGeom prst="rect">
            <a:avLst/>
          </a:prstGeom>
          <a:noFill/>
        </p:spPr>
        <p:txBody>
          <a:bodyPr wrap="none" rtlCol="0">
            <a:spAutoFit/>
          </a:bodyPr>
          <a:lstStyle/>
          <a:p>
            <a:r>
              <a:rPr lang="en-US" sz="2000" i="1" dirty="0" smtClean="0"/>
              <a:t>Table 2: Team-made Engineering Requirements</a:t>
            </a:r>
            <a:endParaRPr lang="en-US" sz="2000" i="1" dirty="0"/>
          </a:p>
        </p:txBody>
      </p:sp>
      <p:pic>
        <p:nvPicPr>
          <p:cNvPr id="39" name="Picture 38"/>
          <p:cNvPicPr>
            <a:picLocks noChangeAspect="1"/>
          </p:cNvPicPr>
          <p:nvPr/>
        </p:nvPicPr>
        <p:blipFill>
          <a:blip r:embed="rId7"/>
          <a:stretch>
            <a:fillRect/>
          </a:stretch>
        </p:blipFill>
        <p:spPr>
          <a:xfrm>
            <a:off x="33745324" y="29592777"/>
            <a:ext cx="2598203" cy="1083964"/>
          </a:xfrm>
          <a:prstGeom prst="rect">
            <a:avLst/>
          </a:prstGeom>
        </p:spPr>
      </p:pic>
      <p:pic>
        <p:nvPicPr>
          <p:cNvPr id="41" name="Picture 40"/>
          <p:cNvPicPr>
            <a:picLocks noChangeAspect="1"/>
          </p:cNvPicPr>
          <p:nvPr/>
        </p:nvPicPr>
        <p:blipFill>
          <a:blip r:embed="rId8"/>
          <a:stretch>
            <a:fillRect/>
          </a:stretch>
        </p:blipFill>
        <p:spPr>
          <a:xfrm>
            <a:off x="36455217" y="29694204"/>
            <a:ext cx="3070763" cy="917700"/>
          </a:xfrm>
          <a:prstGeom prst="rect">
            <a:avLst/>
          </a:prstGeom>
        </p:spPr>
      </p:pic>
      <p:pic>
        <p:nvPicPr>
          <p:cNvPr id="42" name="Picture 41"/>
          <p:cNvPicPr>
            <a:picLocks noChangeAspect="1"/>
          </p:cNvPicPr>
          <p:nvPr/>
        </p:nvPicPr>
        <p:blipFill>
          <a:blip r:embed="rId9"/>
          <a:stretch>
            <a:fillRect/>
          </a:stretch>
        </p:blipFill>
        <p:spPr>
          <a:xfrm>
            <a:off x="29880359" y="29611072"/>
            <a:ext cx="3864966" cy="1021231"/>
          </a:xfrm>
          <a:prstGeom prst="rect">
            <a:avLst/>
          </a:prstGeom>
        </p:spPr>
      </p:pic>
      <p:sp>
        <p:nvSpPr>
          <p:cNvPr id="9" name="TextBox 8"/>
          <p:cNvSpPr txBox="1"/>
          <p:nvPr/>
        </p:nvSpPr>
        <p:spPr>
          <a:xfrm>
            <a:off x="12895431" y="14558446"/>
            <a:ext cx="4176143" cy="400110"/>
          </a:xfrm>
          <a:prstGeom prst="rect">
            <a:avLst/>
          </a:prstGeom>
          <a:noFill/>
        </p:spPr>
        <p:txBody>
          <a:bodyPr wrap="none" rtlCol="0">
            <a:spAutoFit/>
          </a:bodyPr>
          <a:lstStyle/>
          <a:p>
            <a:r>
              <a:rPr lang="en-US" sz="2000" i="1" dirty="0" smtClean="0"/>
              <a:t>Figure 2: Sumo Robot CAD Design</a:t>
            </a:r>
            <a:endParaRPr lang="en-US" sz="2000" i="1" dirty="0"/>
          </a:p>
        </p:txBody>
      </p:sp>
      <p:sp>
        <p:nvSpPr>
          <p:cNvPr id="59" name="TextBox 58"/>
          <p:cNvSpPr txBox="1"/>
          <p:nvPr/>
        </p:nvSpPr>
        <p:spPr>
          <a:xfrm>
            <a:off x="22064745" y="14541309"/>
            <a:ext cx="4190571" cy="400110"/>
          </a:xfrm>
          <a:prstGeom prst="rect">
            <a:avLst/>
          </a:prstGeom>
          <a:noFill/>
        </p:spPr>
        <p:txBody>
          <a:bodyPr wrap="none" rtlCol="0">
            <a:spAutoFit/>
          </a:bodyPr>
          <a:lstStyle/>
          <a:p>
            <a:r>
              <a:rPr lang="en-US" sz="2000" i="1" dirty="0" smtClean="0"/>
              <a:t>Figure 3: Sumo Robot Final Design</a:t>
            </a:r>
            <a:endParaRPr lang="en-US" sz="2000" i="1" dirty="0"/>
          </a:p>
        </p:txBody>
      </p:sp>
      <p:sp>
        <p:nvSpPr>
          <p:cNvPr id="61" name="TextBox 60"/>
          <p:cNvSpPr txBox="1"/>
          <p:nvPr/>
        </p:nvSpPr>
        <p:spPr>
          <a:xfrm>
            <a:off x="12739940" y="21114619"/>
            <a:ext cx="4403770" cy="400110"/>
          </a:xfrm>
          <a:prstGeom prst="rect">
            <a:avLst/>
          </a:prstGeom>
          <a:noFill/>
        </p:spPr>
        <p:txBody>
          <a:bodyPr wrap="none" rtlCol="0">
            <a:spAutoFit/>
          </a:bodyPr>
          <a:lstStyle/>
          <a:p>
            <a:r>
              <a:rPr lang="en-US" sz="2000" i="1" dirty="0" smtClean="0"/>
              <a:t>Figure 4: Combat Robot CAD Design</a:t>
            </a:r>
            <a:endParaRPr lang="en-US" sz="2000" i="1" dirty="0"/>
          </a:p>
        </p:txBody>
      </p:sp>
      <p:sp>
        <p:nvSpPr>
          <p:cNvPr id="65" name="TextBox 64"/>
          <p:cNvSpPr txBox="1"/>
          <p:nvPr/>
        </p:nvSpPr>
        <p:spPr>
          <a:xfrm>
            <a:off x="21950933" y="21099489"/>
            <a:ext cx="4418197" cy="400110"/>
          </a:xfrm>
          <a:prstGeom prst="rect">
            <a:avLst/>
          </a:prstGeom>
          <a:noFill/>
        </p:spPr>
        <p:txBody>
          <a:bodyPr wrap="none" rtlCol="0">
            <a:spAutoFit/>
          </a:bodyPr>
          <a:lstStyle/>
          <a:p>
            <a:r>
              <a:rPr lang="en-US" sz="2000" i="1" dirty="0" smtClean="0"/>
              <a:t>Figure 5: Combat Robot </a:t>
            </a:r>
            <a:r>
              <a:rPr lang="en-US" sz="2000" i="1" dirty="0"/>
              <a:t>F</a:t>
            </a:r>
            <a:r>
              <a:rPr lang="en-US" sz="2000" i="1" dirty="0" smtClean="0"/>
              <a:t>inal </a:t>
            </a:r>
            <a:r>
              <a:rPr lang="en-US" sz="2000" i="1" dirty="0"/>
              <a:t>D</a:t>
            </a:r>
            <a:r>
              <a:rPr lang="en-US" sz="2000" i="1" dirty="0" smtClean="0"/>
              <a:t>esign</a:t>
            </a:r>
            <a:endParaRPr lang="en-US" sz="2000" i="1" dirty="0"/>
          </a:p>
        </p:txBody>
      </p:sp>
      <p:sp>
        <p:nvSpPr>
          <p:cNvPr id="11" name="TextBox 10"/>
          <p:cNvSpPr txBox="1"/>
          <p:nvPr/>
        </p:nvSpPr>
        <p:spPr>
          <a:xfrm>
            <a:off x="30059882" y="27510186"/>
            <a:ext cx="9687100" cy="830997"/>
          </a:xfrm>
          <a:prstGeom prst="rect">
            <a:avLst/>
          </a:prstGeom>
          <a:noFill/>
        </p:spPr>
        <p:txBody>
          <a:bodyPr wrap="square" rtlCol="0">
            <a:spAutoFit/>
          </a:bodyPr>
          <a:lstStyle/>
          <a:p>
            <a:r>
              <a:rPr lang="en-US" sz="2400" dirty="0"/>
              <a:t>“ROBOGAMES THE WORLDS LARGEST </a:t>
            </a:r>
            <a:r>
              <a:rPr lang="en-US" sz="2400" dirty="0" smtClean="0"/>
              <a:t>ROBOT COMPETITION”, </a:t>
            </a:r>
            <a:r>
              <a:rPr lang="en-US" sz="2400" dirty="0" err="1"/>
              <a:t>Robotgames.net</a:t>
            </a:r>
            <a:r>
              <a:rPr lang="en-US" sz="2400" dirty="0"/>
              <a:t>. 2016, Web. 25 Oct 2016. </a:t>
            </a:r>
          </a:p>
        </p:txBody>
      </p:sp>
      <p:sp>
        <p:nvSpPr>
          <p:cNvPr id="66" name="Rectangle 65"/>
          <p:cNvSpPr/>
          <p:nvPr/>
        </p:nvSpPr>
        <p:spPr>
          <a:xfrm>
            <a:off x="23695244" y="26373758"/>
            <a:ext cx="2809877" cy="14636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ysClr val="windowText" lastClr="000000"/>
                </a:solidFill>
              </a:rPr>
              <a:t>Charge</a:t>
            </a:r>
            <a:endParaRPr lang="en-US" dirty="0">
              <a:solidFill>
                <a:sysClr val="windowText" lastClr="000000"/>
              </a:solidFill>
            </a:endParaRPr>
          </a:p>
        </p:txBody>
      </p:sp>
      <p:sp>
        <p:nvSpPr>
          <p:cNvPr id="68" name="Rectangle 67"/>
          <p:cNvSpPr/>
          <p:nvPr/>
        </p:nvSpPr>
        <p:spPr>
          <a:xfrm>
            <a:off x="23698200" y="24325265"/>
            <a:ext cx="2785421" cy="14636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ysClr val="windowText" lastClr="000000"/>
                </a:solidFill>
              </a:rPr>
              <a:t>Search </a:t>
            </a:r>
            <a:endParaRPr lang="en-US" dirty="0">
              <a:solidFill>
                <a:sysClr val="windowText" lastClr="000000"/>
              </a:solidFill>
            </a:endParaRPr>
          </a:p>
        </p:txBody>
      </p:sp>
      <p:sp>
        <p:nvSpPr>
          <p:cNvPr id="69" name="Rectangle 68"/>
          <p:cNvSpPr/>
          <p:nvPr/>
        </p:nvSpPr>
        <p:spPr>
          <a:xfrm>
            <a:off x="23627834" y="28355225"/>
            <a:ext cx="2943230" cy="14636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ysClr val="windowText" lastClr="000000"/>
                </a:solidFill>
              </a:rPr>
              <a:t>Reverse</a:t>
            </a:r>
            <a:endParaRPr lang="en-US" dirty="0">
              <a:solidFill>
                <a:sysClr val="windowText" lastClr="000000"/>
              </a:solidFill>
            </a:endParaRPr>
          </a:p>
        </p:txBody>
      </p:sp>
      <p:cxnSp>
        <p:nvCxnSpPr>
          <p:cNvPr id="72" name="Straight Arrow Connector 71"/>
          <p:cNvCxnSpPr>
            <a:stCxn id="68" idx="2"/>
            <a:endCxn id="66" idx="0"/>
          </p:cNvCxnSpPr>
          <p:nvPr/>
        </p:nvCxnSpPr>
        <p:spPr>
          <a:xfrm>
            <a:off x="25090911" y="25788889"/>
            <a:ext cx="9272" cy="5848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p:cNvCxnSpPr>
            <a:stCxn id="66" idx="2"/>
            <a:endCxn id="69" idx="0"/>
          </p:cNvCxnSpPr>
          <p:nvPr/>
        </p:nvCxnSpPr>
        <p:spPr>
          <a:xfrm flipH="1">
            <a:off x="25099449" y="27837383"/>
            <a:ext cx="734" cy="5178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Curved Connector 74"/>
          <p:cNvCxnSpPr>
            <a:endCxn id="68" idx="3"/>
          </p:cNvCxnSpPr>
          <p:nvPr/>
        </p:nvCxnSpPr>
        <p:spPr bwMode="auto">
          <a:xfrm rot="16200000" flipV="1">
            <a:off x="25749468" y="25791230"/>
            <a:ext cx="2061670" cy="593363"/>
          </a:xfrm>
          <a:prstGeom prst="curvedConnector2">
            <a:avLst/>
          </a:prstGeom>
          <a:solidFill>
            <a:schemeClr val="accent1"/>
          </a:solidFill>
          <a:ln w="12700" cap="flat" cmpd="sng" algn="ctr">
            <a:solidFill>
              <a:schemeClr val="tx1"/>
            </a:solidFill>
            <a:prstDash val="solid"/>
            <a:round/>
            <a:headEnd type="none" w="med" len="med"/>
            <a:tailEnd type="triangle"/>
          </a:ln>
          <a:effectLst/>
        </p:spPr>
      </p:cxnSp>
      <p:cxnSp>
        <p:nvCxnSpPr>
          <p:cNvPr id="86" name="Curved Connector 85"/>
          <p:cNvCxnSpPr>
            <a:endCxn id="69" idx="3"/>
          </p:cNvCxnSpPr>
          <p:nvPr/>
        </p:nvCxnSpPr>
        <p:spPr bwMode="auto">
          <a:xfrm rot="5400000">
            <a:off x="25781312" y="27791365"/>
            <a:ext cx="2085425" cy="505920"/>
          </a:xfrm>
          <a:prstGeom prst="curvedConnector2">
            <a:avLst/>
          </a:prstGeom>
          <a:solidFill>
            <a:schemeClr val="accent1"/>
          </a:solidFill>
          <a:ln w="12700" cap="flat" cmpd="sng" algn="ctr">
            <a:solidFill>
              <a:schemeClr val="tx1"/>
            </a:solidFill>
            <a:prstDash val="solid"/>
            <a:round/>
            <a:headEnd type="none" w="med" len="med"/>
            <a:tailEnd type="none" w="med" len="med"/>
          </a:ln>
          <a:effectLst/>
        </p:spPr>
      </p:cxnSp>
      <p:sp>
        <p:nvSpPr>
          <p:cNvPr id="112" name="TextBox 111"/>
          <p:cNvSpPr txBox="1"/>
          <p:nvPr/>
        </p:nvSpPr>
        <p:spPr>
          <a:xfrm>
            <a:off x="12796095" y="30281774"/>
            <a:ext cx="5100051" cy="400110"/>
          </a:xfrm>
          <a:prstGeom prst="rect">
            <a:avLst/>
          </a:prstGeom>
          <a:noFill/>
        </p:spPr>
        <p:txBody>
          <a:bodyPr wrap="none" rtlCol="0">
            <a:spAutoFit/>
          </a:bodyPr>
          <a:lstStyle/>
          <a:p>
            <a:r>
              <a:rPr lang="en-US" sz="2000" i="1" dirty="0" smtClean="0"/>
              <a:t>Figure 6: Autonomous Electric </a:t>
            </a:r>
            <a:r>
              <a:rPr lang="en-US" sz="2000" i="1" dirty="0"/>
              <a:t>C</a:t>
            </a:r>
            <a:r>
              <a:rPr lang="en-US" sz="2000" i="1" dirty="0" smtClean="0"/>
              <a:t>ircuit </a:t>
            </a:r>
            <a:r>
              <a:rPr lang="en-US" sz="2000" i="1" dirty="0"/>
              <a:t>S</a:t>
            </a:r>
            <a:r>
              <a:rPr lang="en-US" sz="2000" i="1" dirty="0" smtClean="0"/>
              <a:t>etup</a:t>
            </a:r>
            <a:endParaRPr lang="en-US" sz="2000" i="1" dirty="0"/>
          </a:p>
        </p:txBody>
      </p:sp>
      <p:sp>
        <p:nvSpPr>
          <p:cNvPr id="113" name="TextBox 112"/>
          <p:cNvSpPr txBox="1"/>
          <p:nvPr/>
        </p:nvSpPr>
        <p:spPr>
          <a:xfrm>
            <a:off x="21055207" y="30326112"/>
            <a:ext cx="7852984" cy="400110"/>
          </a:xfrm>
          <a:prstGeom prst="rect">
            <a:avLst/>
          </a:prstGeom>
          <a:noFill/>
        </p:spPr>
        <p:txBody>
          <a:bodyPr wrap="none" rtlCol="0">
            <a:spAutoFit/>
          </a:bodyPr>
          <a:lstStyle/>
          <a:p>
            <a:r>
              <a:rPr lang="en-US" sz="2000" i="1" dirty="0" smtClean="0"/>
              <a:t>Figure 7: Autonomous Algorithm </a:t>
            </a:r>
            <a:r>
              <a:rPr lang="en-US" sz="2000" i="1" dirty="0"/>
              <a:t>S</a:t>
            </a:r>
            <a:r>
              <a:rPr lang="en-US" sz="2000" i="1" dirty="0" smtClean="0"/>
              <a:t>implified </a:t>
            </a:r>
            <a:r>
              <a:rPr lang="en-US" sz="2000" i="1" dirty="0"/>
              <a:t>P</a:t>
            </a:r>
            <a:r>
              <a:rPr lang="en-US" sz="2000" i="1" dirty="0" smtClean="0"/>
              <a:t>seudo-code Flow </a:t>
            </a:r>
            <a:r>
              <a:rPr lang="en-US" sz="2000" i="1" dirty="0"/>
              <a:t>C</a:t>
            </a:r>
            <a:r>
              <a:rPr lang="en-US" sz="2000" i="1" dirty="0" smtClean="0"/>
              <a:t>hart</a:t>
            </a:r>
            <a:endParaRPr lang="en-US" sz="2000" i="1" dirty="0"/>
          </a:p>
        </p:txBody>
      </p:sp>
      <p:pic>
        <p:nvPicPr>
          <p:cNvPr id="16" name="Picture 15"/>
          <p:cNvPicPr>
            <a:picLocks noChangeAspect="1"/>
          </p:cNvPicPr>
          <p:nvPr/>
        </p:nvPicPr>
        <p:blipFill>
          <a:blip r:embed="rId10"/>
          <a:stretch>
            <a:fillRect/>
          </a:stretch>
        </p:blipFill>
        <p:spPr>
          <a:xfrm>
            <a:off x="20338690" y="15013213"/>
            <a:ext cx="7491402" cy="5997707"/>
          </a:xfrm>
          <a:prstGeom prst="rect">
            <a:avLst/>
          </a:prstGeom>
        </p:spPr>
      </p:pic>
      <p:pic>
        <p:nvPicPr>
          <p:cNvPr id="17" name="Picture 16"/>
          <p:cNvPicPr>
            <a:picLocks noChangeAspect="1"/>
          </p:cNvPicPr>
          <p:nvPr/>
        </p:nvPicPr>
        <p:blipFill>
          <a:blip r:embed="rId11"/>
          <a:stretch>
            <a:fillRect/>
          </a:stretch>
        </p:blipFill>
        <p:spPr>
          <a:xfrm>
            <a:off x="11300362" y="15017830"/>
            <a:ext cx="7470411" cy="6015284"/>
          </a:xfrm>
          <a:prstGeom prst="rect">
            <a:avLst/>
          </a:prstGeom>
        </p:spPr>
      </p:pic>
      <p:pic>
        <p:nvPicPr>
          <p:cNvPr id="23" name="Picture 22"/>
          <p:cNvPicPr>
            <a:picLocks noChangeAspect="1"/>
          </p:cNvPicPr>
          <p:nvPr/>
        </p:nvPicPr>
        <p:blipFill>
          <a:blip r:embed="rId12"/>
          <a:stretch>
            <a:fillRect/>
          </a:stretch>
        </p:blipFill>
        <p:spPr>
          <a:xfrm>
            <a:off x="11351198" y="8708166"/>
            <a:ext cx="7368741" cy="5744321"/>
          </a:xfrm>
          <a:prstGeom prst="rect">
            <a:avLst/>
          </a:prstGeom>
        </p:spPr>
      </p:pic>
      <p:sp>
        <p:nvSpPr>
          <p:cNvPr id="32" name="Rectangle 31"/>
          <p:cNvSpPr/>
          <p:nvPr/>
        </p:nvSpPr>
        <p:spPr bwMode="auto">
          <a:xfrm>
            <a:off x="19659600" y="30227792"/>
            <a:ext cx="1143000" cy="263245"/>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Helvetica" charset="0"/>
            </a:endParaRPr>
          </a:p>
        </p:txBody>
      </p:sp>
      <p:pic>
        <p:nvPicPr>
          <p:cNvPr id="35" name="Picture 34"/>
          <p:cNvPicPr>
            <a:picLocks noChangeAspect="1"/>
          </p:cNvPicPr>
          <p:nvPr/>
        </p:nvPicPr>
        <p:blipFill>
          <a:blip r:embed="rId13"/>
          <a:stretch>
            <a:fillRect/>
          </a:stretch>
        </p:blipFill>
        <p:spPr>
          <a:xfrm>
            <a:off x="30159147" y="23210550"/>
            <a:ext cx="9172704" cy="3177687"/>
          </a:xfrm>
          <a:prstGeom prst="rect">
            <a:avLst/>
          </a:prstGeom>
        </p:spPr>
      </p:pic>
      <p:sp>
        <p:nvSpPr>
          <p:cNvPr id="82" name="TextBox 81"/>
          <p:cNvSpPr txBox="1"/>
          <p:nvPr/>
        </p:nvSpPr>
        <p:spPr>
          <a:xfrm>
            <a:off x="30511743" y="22694890"/>
            <a:ext cx="8467511" cy="400110"/>
          </a:xfrm>
          <a:prstGeom prst="rect">
            <a:avLst/>
          </a:prstGeom>
          <a:noFill/>
        </p:spPr>
        <p:txBody>
          <a:bodyPr wrap="none" rtlCol="0">
            <a:spAutoFit/>
          </a:bodyPr>
          <a:lstStyle/>
          <a:p>
            <a:r>
              <a:rPr lang="en-US" sz="2000" i="1" dirty="0" smtClean="0"/>
              <a:t>Table 4: Edge (contrast) and </a:t>
            </a:r>
            <a:r>
              <a:rPr lang="en-US" sz="2000" i="1" dirty="0"/>
              <a:t>O</a:t>
            </a:r>
            <a:r>
              <a:rPr lang="en-US" sz="2000" i="1" dirty="0" smtClean="0"/>
              <a:t>pponent (infrared) Sensor </a:t>
            </a:r>
            <a:r>
              <a:rPr lang="en-US" sz="2000" i="1" dirty="0"/>
              <a:t>T</a:t>
            </a:r>
            <a:r>
              <a:rPr lang="en-US" sz="2000" i="1" dirty="0" smtClean="0"/>
              <a:t>esting </a:t>
            </a:r>
            <a:r>
              <a:rPr lang="en-US" sz="2000" i="1" dirty="0"/>
              <a:t>R</a:t>
            </a:r>
            <a:r>
              <a:rPr lang="en-US" sz="2000" i="1" dirty="0" smtClean="0"/>
              <a:t>esults </a:t>
            </a:r>
            <a:endParaRPr lang="en-US" sz="2000" i="1" dirty="0"/>
          </a:p>
        </p:txBody>
      </p:sp>
      <p:sp>
        <p:nvSpPr>
          <p:cNvPr id="83" name="TextBox 82"/>
          <p:cNvSpPr txBox="1"/>
          <p:nvPr/>
        </p:nvSpPr>
        <p:spPr>
          <a:xfrm>
            <a:off x="31677414" y="8975756"/>
            <a:ext cx="6189130" cy="400110"/>
          </a:xfrm>
          <a:prstGeom prst="rect">
            <a:avLst/>
          </a:prstGeom>
          <a:noFill/>
        </p:spPr>
        <p:txBody>
          <a:bodyPr wrap="none" rtlCol="0">
            <a:spAutoFit/>
          </a:bodyPr>
          <a:lstStyle/>
          <a:p>
            <a:r>
              <a:rPr lang="en-US" sz="2000" i="1" dirty="0" smtClean="0"/>
              <a:t>Table 3: Team-made Testing </a:t>
            </a:r>
            <a:r>
              <a:rPr lang="en-US" sz="2000" i="1" dirty="0"/>
              <a:t>P</a:t>
            </a:r>
            <a:r>
              <a:rPr lang="en-US" sz="2000" i="1" dirty="0" smtClean="0"/>
              <a:t>rocedures and Results</a:t>
            </a:r>
            <a:endParaRPr lang="en-US" sz="2000" i="1" dirty="0"/>
          </a:p>
        </p:txBody>
      </p:sp>
      <p:pic>
        <p:nvPicPr>
          <p:cNvPr id="10" name="Picture 9"/>
          <p:cNvPicPr>
            <a:picLocks noChangeAspect="1"/>
          </p:cNvPicPr>
          <p:nvPr/>
        </p:nvPicPr>
        <p:blipFill rotWithShape="1">
          <a:blip r:embed="rId14"/>
          <a:srcRect l="2578" t="27154" r="4734" b="7476"/>
          <a:stretch/>
        </p:blipFill>
        <p:spPr>
          <a:xfrm>
            <a:off x="20338690" y="8710566"/>
            <a:ext cx="7491402" cy="5741921"/>
          </a:xfrm>
          <a:prstGeom prst="rect">
            <a:avLst/>
          </a:prstGeom>
        </p:spPr>
      </p:pic>
      <p:pic>
        <p:nvPicPr>
          <p:cNvPr id="6" name="Picture 5"/>
          <p:cNvPicPr>
            <a:picLocks noChangeAspect="1"/>
          </p:cNvPicPr>
          <p:nvPr/>
        </p:nvPicPr>
        <p:blipFill>
          <a:blip r:embed="rId15"/>
          <a:stretch>
            <a:fillRect/>
          </a:stretch>
        </p:blipFill>
        <p:spPr>
          <a:xfrm>
            <a:off x="10838226" y="23908772"/>
            <a:ext cx="9026300" cy="6450642"/>
          </a:xfrm>
          <a:prstGeom prst="rect">
            <a:avLst/>
          </a:prstGeom>
        </p:spPr>
      </p:pic>
      <p:sp>
        <p:nvSpPr>
          <p:cNvPr id="26" name="Rectangle 25"/>
          <p:cNvSpPr/>
          <p:nvPr/>
        </p:nvSpPr>
        <p:spPr bwMode="auto">
          <a:xfrm>
            <a:off x="18010530" y="27326402"/>
            <a:ext cx="1672814" cy="1465265"/>
          </a:xfrm>
          <a:prstGeom prst="rect">
            <a:avLst/>
          </a:prstGeom>
          <a:solidFill>
            <a:schemeClr val="bg2">
              <a:lumMod val="40000"/>
              <a:lumOff val="6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Helvetica" charset="0"/>
            </a:endParaRPr>
          </a:p>
        </p:txBody>
      </p:sp>
      <p:sp>
        <p:nvSpPr>
          <p:cNvPr id="30" name="TextBox 29"/>
          <p:cNvSpPr txBox="1"/>
          <p:nvPr/>
        </p:nvSpPr>
        <p:spPr>
          <a:xfrm>
            <a:off x="18024747" y="27560310"/>
            <a:ext cx="1672814" cy="954107"/>
          </a:xfrm>
          <a:prstGeom prst="rect">
            <a:avLst/>
          </a:prstGeom>
          <a:noFill/>
        </p:spPr>
        <p:txBody>
          <a:bodyPr wrap="square" rtlCol="0">
            <a:spAutoFit/>
          </a:bodyPr>
          <a:lstStyle/>
          <a:p>
            <a:pPr algn="ctr"/>
            <a:r>
              <a:rPr lang="en-US" dirty="0" smtClean="0"/>
              <a:t>2200mah14.8V</a:t>
            </a:r>
          </a:p>
        </p:txBody>
      </p:sp>
      <p:sp>
        <p:nvSpPr>
          <p:cNvPr id="70" name="Rectangle 64"/>
          <p:cNvSpPr>
            <a:spLocks noChangeArrowheads="1"/>
          </p:cNvSpPr>
          <p:nvPr/>
        </p:nvSpPr>
        <p:spPr bwMode="auto">
          <a:xfrm>
            <a:off x="10220326" y="7268641"/>
            <a:ext cx="18507074" cy="951543"/>
          </a:xfrm>
          <a:prstGeom prst="rect">
            <a:avLst/>
          </a:prstGeom>
          <a:noFill/>
          <a:ln w="12700">
            <a:noFill/>
            <a:miter lim="800000"/>
            <a:headEnd/>
            <a:tailEnd/>
          </a:ln>
        </p:spPr>
        <p:txBody>
          <a:bodyPr wrap="square" lIns="90488" tIns="44450" rIns="90488" bIns="44450">
            <a:spAutoFit/>
          </a:bodyPr>
          <a:lstStyle/>
          <a:p>
            <a:r>
              <a:rPr lang="en-US" dirty="0" smtClean="0"/>
              <a:t>The finished products include two designs: a sumo robot, capable of autonomous and RC control, and a combat shell. The internal mechanical and electrical components can be removed from one robot and placed in the other. </a:t>
            </a:r>
            <a:endParaRPr lang="en-US" dirty="0"/>
          </a:p>
        </p:txBody>
      </p:sp>
      <p:sp>
        <p:nvSpPr>
          <p:cNvPr id="74" name="Rectangle 64"/>
          <p:cNvSpPr>
            <a:spLocks noChangeArrowheads="1"/>
          </p:cNvSpPr>
          <p:nvPr/>
        </p:nvSpPr>
        <p:spPr bwMode="auto">
          <a:xfrm>
            <a:off x="10045443" y="22520621"/>
            <a:ext cx="18681955" cy="1382430"/>
          </a:xfrm>
          <a:prstGeom prst="rect">
            <a:avLst/>
          </a:prstGeom>
          <a:noFill/>
          <a:ln w="12700">
            <a:noFill/>
            <a:miter lim="800000"/>
            <a:headEnd/>
            <a:tailEnd/>
          </a:ln>
        </p:spPr>
        <p:txBody>
          <a:bodyPr wrap="square" lIns="90488" tIns="44450" rIns="90488" bIns="44450">
            <a:spAutoFit/>
          </a:bodyPr>
          <a:lstStyle/>
          <a:p>
            <a:r>
              <a:rPr lang="en-US" dirty="0" smtClean="0"/>
              <a:t>The robots are controlled using two DC motors that are controlled with a Sabertooth speed controller. Two infrared sensors are used to detect the opponent and </a:t>
            </a:r>
            <a:r>
              <a:rPr lang="en-US" dirty="0"/>
              <a:t>f</a:t>
            </a:r>
            <a:r>
              <a:rPr lang="en-US" dirty="0" smtClean="0"/>
              <a:t>our contrast sensors detect the white border of the arena.  An Arduino Uno uses the readings of all six sensors in an algorithm with three main functions, shown in Figure 7. </a:t>
            </a:r>
            <a:endParaRPr lang="en-US" dirty="0"/>
          </a:p>
        </p:txBody>
      </p:sp>
      <p:sp>
        <p:nvSpPr>
          <p:cNvPr id="28" name="Rectangle 27"/>
          <p:cNvSpPr/>
          <p:nvPr/>
        </p:nvSpPr>
        <p:spPr bwMode="auto">
          <a:xfrm>
            <a:off x="19118511" y="29892627"/>
            <a:ext cx="746015" cy="719277"/>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Helvetica" charset="0"/>
            </a:endParaRPr>
          </a:p>
        </p:txBody>
      </p:sp>
      <p:sp>
        <p:nvSpPr>
          <p:cNvPr id="96" name="Rectangle 64"/>
          <p:cNvSpPr>
            <a:spLocks noChangeArrowheads="1"/>
          </p:cNvSpPr>
          <p:nvPr/>
        </p:nvSpPr>
        <p:spPr bwMode="auto">
          <a:xfrm>
            <a:off x="30116270" y="20851098"/>
            <a:ext cx="9343977" cy="1813317"/>
          </a:xfrm>
          <a:prstGeom prst="rect">
            <a:avLst/>
          </a:prstGeom>
          <a:noFill/>
          <a:ln w="12700">
            <a:noFill/>
            <a:miter lim="800000"/>
            <a:headEnd/>
            <a:tailEnd/>
          </a:ln>
        </p:spPr>
        <p:txBody>
          <a:bodyPr wrap="square" lIns="90488" tIns="44450" rIns="90488" bIns="44450">
            <a:spAutoFit/>
          </a:bodyPr>
          <a:lstStyle/>
          <a:p>
            <a:r>
              <a:rPr lang="en-US" dirty="0" smtClean="0"/>
              <a:t>During testing, the range, reaction time, and outputs of the sensors needed to be tested. The algorithm uses the information shown in Table 4 to better understand the surroundings during a match.</a:t>
            </a:r>
            <a:endParaRPr lang="en-US" dirty="0"/>
          </a:p>
        </p:txBody>
      </p:sp>
      <p:sp>
        <p:nvSpPr>
          <p:cNvPr id="97" name="Rectangle 64"/>
          <p:cNvSpPr>
            <a:spLocks noChangeArrowheads="1"/>
          </p:cNvSpPr>
          <p:nvPr/>
        </p:nvSpPr>
        <p:spPr bwMode="auto">
          <a:xfrm>
            <a:off x="30159147" y="7184391"/>
            <a:ext cx="9032245" cy="1813317"/>
          </a:xfrm>
          <a:prstGeom prst="rect">
            <a:avLst/>
          </a:prstGeom>
          <a:noFill/>
          <a:ln w="12700">
            <a:noFill/>
            <a:miter lim="800000"/>
            <a:headEnd/>
            <a:tailEnd/>
          </a:ln>
        </p:spPr>
        <p:txBody>
          <a:bodyPr wrap="square" lIns="90488" tIns="44450" rIns="90488" bIns="44450">
            <a:spAutoFit/>
          </a:bodyPr>
          <a:lstStyle/>
          <a:p>
            <a:r>
              <a:rPr lang="en-US" dirty="0" smtClean="0"/>
              <a:t>The team came up with eight testing procedures to ensure the final products met all engineering requirements. Table 3 contains a description of each test and the results.  </a:t>
            </a:r>
            <a:endParaRPr lang="en-US" dirty="0"/>
          </a:p>
        </p:txBody>
      </p:sp>
      <p:pic>
        <p:nvPicPr>
          <p:cNvPr id="22" name="Picture 21"/>
          <p:cNvPicPr>
            <a:picLocks noChangeAspect="1"/>
          </p:cNvPicPr>
          <p:nvPr/>
        </p:nvPicPr>
        <p:blipFill>
          <a:blip r:embed="rId16"/>
          <a:stretch>
            <a:fillRect/>
          </a:stretch>
        </p:blipFill>
        <p:spPr>
          <a:xfrm>
            <a:off x="30159145" y="9353913"/>
            <a:ext cx="9172705" cy="11491081"/>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Poster template in powerpoint">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oster template in powerpoi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just" defTabSz="914400" rtl="0" eaLnBrk="0" fontAlgn="base" latinLnBrk="0" hangingPunct="0">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just" defTabSz="914400" rtl="0" eaLnBrk="0" fontAlgn="base" latinLnBrk="0" hangingPunct="0">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Helvetica" charset="0"/>
          </a:defRPr>
        </a:defPPr>
      </a:lstStyle>
    </a:lnDef>
  </a:objectDefaults>
  <a:extraClrSchemeLst>
    <a:extraClrScheme>
      <a:clrScheme name="Poster template in 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ster template in 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ster template in 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ster template in 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ster template in 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ster template in 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ster template in 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Pages>1</Pages>
  <Words>510</Words>
  <Application>Microsoft Office PowerPoint</Application>
  <PresentationFormat>Custom</PresentationFormat>
  <Paragraphs>40</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Helvetica</vt:lpstr>
      <vt:lpstr>Times New Roman</vt:lpstr>
      <vt:lpstr>Poster template in powerpoint</vt:lpstr>
      <vt:lpstr> NAU Sumo Robot Competition – Team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2010-01-28T20:52:16Z</dcterms:created>
  <dcterms:modified xsi:type="dcterms:W3CDTF">2017-05-02T20:53:31Z</dcterms:modified>
</cp:coreProperties>
</file>